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5"/>
  </p:notesMasterIdLst>
  <p:handoutMasterIdLst>
    <p:handoutMasterId r:id="rId36"/>
  </p:handoutMasterIdLst>
  <p:sldIdLst>
    <p:sldId id="256" r:id="rId2"/>
    <p:sldId id="338" r:id="rId3"/>
    <p:sldId id="324" r:id="rId4"/>
    <p:sldId id="259" r:id="rId5"/>
    <p:sldId id="260" r:id="rId6"/>
    <p:sldId id="339" r:id="rId7"/>
    <p:sldId id="297" r:id="rId8"/>
    <p:sldId id="308" r:id="rId9"/>
    <p:sldId id="304" r:id="rId10"/>
    <p:sldId id="321" r:id="rId11"/>
    <p:sldId id="328" r:id="rId12"/>
    <p:sldId id="289" r:id="rId13"/>
    <p:sldId id="290" r:id="rId14"/>
    <p:sldId id="340" r:id="rId15"/>
    <p:sldId id="341" r:id="rId16"/>
    <p:sldId id="342" r:id="rId17"/>
    <p:sldId id="346" r:id="rId18"/>
    <p:sldId id="343" r:id="rId19"/>
    <p:sldId id="347" r:id="rId20"/>
    <p:sldId id="344" r:id="rId21"/>
    <p:sldId id="345" r:id="rId22"/>
    <p:sldId id="356" r:id="rId23"/>
    <p:sldId id="330" r:id="rId24"/>
    <p:sldId id="349" r:id="rId25"/>
    <p:sldId id="351" r:id="rId26"/>
    <p:sldId id="350" r:id="rId27"/>
    <p:sldId id="331" r:id="rId28"/>
    <p:sldId id="353" r:id="rId29"/>
    <p:sldId id="354" r:id="rId30"/>
    <p:sldId id="355" r:id="rId31"/>
    <p:sldId id="286" r:id="rId32"/>
    <p:sldId id="337" r:id="rId33"/>
    <p:sldId id="287" r:id="rId34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y%20Documents\Business\Kinross\Run%20charts08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y%20Documents\Business\Kinross\Run%20charts08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dirty="0" smtClean="0"/>
              <a:t>Nitrate-N </a:t>
            </a:r>
            <a:r>
              <a:rPr lang="en-US" sz="1600" dirty="0" smtClean="0"/>
              <a:t>Levels </a:t>
            </a:r>
            <a:r>
              <a:rPr lang="en-US" sz="1600" dirty="0"/>
              <a:t>at the Key </a:t>
            </a:r>
            <a:r>
              <a:rPr lang="en-US" sz="1600" dirty="0" err="1" smtClean="0"/>
              <a:t>Biotreatment</a:t>
            </a:r>
            <a:r>
              <a:rPr lang="en-US" sz="1600" dirty="0" smtClean="0"/>
              <a:t> System</a:t>
            </a:r>
            <a:endParaRPr lang="en-US" sz="1600" dirty="0"/>
          </a:p>
        </c:rich>
      </c:tx>
      <c:layout>
        <c:manualLayout>
          <c:xMode val="edge"/>
          <c:yMode val="edge"/>
          <c:x val="0.17029023545969951"/>
          <c:y val="1.21951219512195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5398577966800356"/>
          <c:y val="7.5609756097560959E-2"/>
          <c:w val="0.73732014499855814"/>
          <c:h val="0.6317073170731824"/>
        </c:manualLayout>
      </c:layout>
      <c:scatterChart>
        <c:scatterStyle val="smoothMarker"/>
        <c:ser>
          <c:idx val="0"/>
          <c:order val="0"/>
          <c:tx>
            <c:strRef>
              <c:f>'key graph'!$B$3</c:f>
              <c:strCache>
                <c:ptCount val="1"/>
                <c:pt idx="0">
                  <c:v>NO3- in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'key graph'!$A$4:$A$85</c:f>
              <c:numCache>
                <c:formatCode>m/d/yy</c:formatCode>
                <c:ptCount val="82"/>
                <c:pt idx="0" formatCode="m/d/yyyy">
                  <c:v>39057</c:v>
                </c:pt>
                <c:pt idx="1">
                  <c:v>39065</c:v>
                </c:pt>
                <c:pt idx="2">
                  <c:v>39071</c:v>
                </c:pt>
                <c:pt idx="3">
                  <c:v>39079</c:v>
                </c:pt>
                <c:pt idx="4" formatCode="m/d/yyyy">
                  <c:v>39085</c:v>
                </c:pt>
                <c:pt idx="5" formatCode="m/d/yyyy">
                  <c:v>39090</c:v>
                </c:pt>
                <c:pt idx="6" formatCode="m/d/yyyy">
                  <c:v>39100</c:v>
                </c:pt>
                <c:pt idx="7" formatCode="m/d/yyyy">
                  <c:v>39107</c:v>
                </c:pt>
                <c:pt idx="8">
                  <c:v>39114</c:v>
                </c:pt>
                <c:pt idx="9">
                  <c:v>39119</c:v>
                </c:pt>
                <c:pt idx="10">
                  <c:v>39128</c:v>
                </c:pt>
                <c:pt idx="11">
                  <c:v>39135</c:v>
                </c:pt>
                <c:pt idx="12">
                  <c:v>39139</c:v>
                </c:pt>
                <c:pt idx="13">
                  <c:v>39149</c:v>
                </c:pt>
                <c:pt idx="14">
                  <c:v>39156</c:v>
                </c:pt>
                <c:pt idx="15">
                  <c:v>39163</c:v>
                </c:pt>
                <c:pt idx="16" formatCode="m/d/yyyy">
                  <c:v>39170</c:v>
                </c:pt>
                <c:pt idx="17" formatCode="m/d/yyyy">
                  <c:v>39177</c:v>
                </c:pt>
                <c:pt idx="18" formatCode="m/d/yyyy">
                  <c:v>39184</c:v>
                </c:pt>
                <c:pt idx="19" formatCode="m/d/yyyy">
                  <c:v>39191</c:v>
                </c:pt>
                <c:pt idx="20" formatCode="m/d/yyyy">
                  <c:v>39198</c:v>
                </c:pt>
                <c:pt idx="21" formatCode="m/d/yyyy">
                  <c:v>39204</c:v>
                </c:pt>
                <c:pt idx="22" formatCode="m/d/yyyy">
                  <c:v>39212</c:v>
                </c:pt>
                <c:pt idx="23" formatCode="m/d/yyyy">
                  <c:v>39219</c:v>
                </c:pt>
                <c:pt idx="24" formatCode="m/d/yyyy">
                  <c:v>39226</c:v>
                </c:pt>
                <c:pt idx="25">
                  <c:v>39233</c:v>
                </c:pt>
                <c:pt idx="26">
                  <c:v>39237</c:v>
                </c:pt>
                <c:pt idx="27" formatCode="m/d/yyyy">
                  <c:v>39245</c:v>
                </c:pt>
                <c:pt idx="28" formatCode="m/d/yyyy">
                  <c:v>39254</c:v>
                </c:pt>
                <c:pt idx="29" formatCode="m/d/yyyy">
                  <c:v>39261</c:v>
                </c:pt>
                <c:pt idx="30" formatCode="m/d/yyyy">
                  <c:v>39268</c:v>
                </c:pt>
                <c:pt idx="31" formatCode="m/d/yyyy">
                  <c:v>39272</c:v>
                </c:pt>
                <c:pt idx="32" formatCode="m/d/yyyy">
                  <c:v>39279</c:v>
                </c:pt>
                <c:pt idx="33" formatCode="m/d/yyyy">
                  <c:v>39289</c:v>
                </c:pt>
                <c:pt idx="34" formatCode="m/d/yyyy">
                  <c:v>39296</c:v>
                </c:pt>
                <c:pt idx="35" formatCode="m/d/yyyy">
                  <c:v>39300</c:v>
                </c:pt>
                <c:pt idx="36" formatCode="m/d/yyyy">
                  <c:v>39307</c:v>
                </c:pt>
                <c:pt idx="37" formatCode="m/d/yyyy">
                  <c:v>39316</c:v>
                </c:pt>
                <c:pt idx="38" formatCode="m/d/yyyy">
                  <c:v>39323</c:v>
                </c:pt>
                <c:pt idx="39" formatCode="m/d/yyyy">
                  <c:v>39331</c:v>
                </c:pt>
                <c:pt idx="40" formatCode="m/d/yyyy">
                  <c:v>39339</c:v>
                </c:pt>
                <c:pt idx="41" formatCode="m/d/yyyy">
                  <c:v>39342</c:v>
                </c:pt>
                <c:pt idx="42" formatCode="m/d/yyyy">
                  <c:v>39352</c:v>
                </c:pt>
                <c:pt idx="43" formatCode="m/d/yyyy">
                  <c:v>39356</c:v>
                </c:pt>
                <c:pt idx="44" formatCode="m/d/yyyy">
                  <c:v>39366</c:v>
                </c:pt>
                <c:pt idx="45" formatCode="m/d/yyyy">
                  <c:v>39373</c:v>
                </c:pt>
                <c:pt idx="46" formatCode="m/d/yyyy">
                  <c:v>39380</c:v>
                </c:pt>
                <c:pt idx="47">
                  <c:v>39387</c:v>
                </c:pt>
                <c:pt idx="48">
                  <c:v>39393</c:v>
                </c:pt>
                <c:pt idx="49">
                  <c:v>39401</c:v>
                </c:pt>
                <c:pt idx="50">
                  <c:v>39406</c:v>
                </c:pt>
                <c:pt idx="51">
                  <c:v>39419</c:v>
                </c:pt>
                <c:pt idx="52" formatCode="m/d/yyyy">
                  <c:v>39429</c:v>
                </c:pt>
                <c:pt idx="53" formatCode="m/d/yyyy">
                  <c:v>39436</c:v>
                </c:pt>
                <c:pt idx="54" formatCode="m/d/yyyy">
                  <c:v>39443</c:v>
                </c:pt>
                <c:pt idx="55" formatCode="m/d/yyyy">
                  <c:v>39450</c:v>
                </c:pt>
                <c:pt idx="56" formatCode="m/d/yyyy">
                  <c:v>39458</c:v>
                </c:pt>
                <c:pt idx="57" formatCode="m/d/yyyy">
                  <c:v>39464</c:v>
                </c:pt>
                <c:pt idx="58" formatCode="m/d/yyyy">
                  <c:v>39471</c:v>
                </c:pt>
                <c:pt idx="59" formatCode="m/d/yyyy">
                  <c:v>39478</c:v>
                </c:pt>
                <c:pt idx="60" formatCode="m/d/yyyy">
                  <c:v>39482</c:v>
                </c:pt>
                <c:pt idx="61" formatCode="m/d/yyyy">
                  <c:v>39492</c:v>
                </c:pt>
                <c:pt idx="62" formatCode="m/d/yyyy">
                  <c:v>39497</c:v>
                </c:pt>
                <c:pt idx="63" formatCode="m/d/yyyy">
                  <c:v>39504</c:v>
                </c:pt>
                <c:pt idx="64" formatCode="m/d/yyyy">
                  <c:v>39513</c:v>
                </c:pt>
                <c:pt idx="65" formatCode="m/d/yyyy">
                  <c:v>39520</c:v>
                </c:pt>
                <c:pt idx="66" formatCode="m/d/yyyy">
                  <c:v>39525</c:v>
                </c:pt>
                <c:pt idx="67" formatCode="m/d/yyyy">
                  <c:v>39534</c:v>
                </c:pt>
                <c:pt idx="68" formatCode="m/d/yyyy">
                  <c:v>39545</c:v>
                </c:pt>
                <c:pt idx="69" formatCode="m/d/yyyy">
                  <c:v>39555</c:v>
                </c:pt>
                <c:pt idx="70" formatCode="m/d/yyyy">
                  <c:v>39561</c:v>
                </c:pt>
                <c:pt idx="71" formatCode="m/d/yyyy">
                  <c:v>39570</c:v>
                </c:pt>
                <c:pt idx="72" formatCode="m/d/yyyy">
                  <c:v>39576</c:v>
                </c:pt>
                <c:pt idx="73" formatCode="m/d/yyyy">
                  <c:v>39583</c:v>
                </c:pt>
                <c:pt idx="74" formatCode="m/d/yyyy">
                  <c:v>39591</c:v>
                </c:pt>
                <c:pt idx="75" formatCode="m/d/yyyy">
                  <c:v>39597</c:v>
                </c:pt>
                <c:pt idx="76" formatCode="m/d/yyyy">
                  <c:v>39604</c:v>
                </c:pt>
                <c:pt idx="77" formatCode="m/d/yyyy">
                  <c:v>39611</c:v>
                </c:pt>
                <c:pt idx="78" formatCode="m/d/yyyy">
                  <c:v>39618</c:v>
                </c:pt>
                <c:pt idx="79" formatCode="m/d/yyyy">
                  <c:v>39625</c:v>
                </c:pt>
              </c:numCache>
            </c:numRef>
          </c:xVal>
          <c:yVal>
            <c:numRef>
              <c:f>'key graph'!$B$4:$B$85</c:f>
              <c:numCache>
                <c:formatCode>General</c:formatCode>
                <c:ptCount val="82"/>
                <c:pt idx="0">
                  <c:v>29.1</c:v>
                </c:pt>
                <c:pt idx="1">
                  <c:v>28.9</c:v>
                </c:pt>
                <c:pt idx="2">
                  <c:v>29.3</c:v>
                </c:pt>
                <c:pt idx="3">
                  <c:v>22.8</c:v>
                </c:pt>
                <c:pt idx="4">
                  <c:v>24</c:v>
                </c:pt>
                <c:pt idx="5">
                  <c:v>21.1</c:v>
                </c:pt>
                <c:pt idx="6">
                  <c:v>31.3</c:v>
                </c:pt>
                <c:pt idx="7">
                  <c:v>28.1</c:v>
                </c:pt>
                <c:pt idx="8">
                  <c:v>26.8</c:v>
                </c:pt>
                <c:pt idx="9">
                  <c:v>27.4</c:v>
                </c:pt>
                <c:pt idx="10">
                  <c:v>27.8</c:v>
                </c:pt>
                <c:pt idx="11">
                  <c:v>21.1</c:v>
                </c:pt>
                <c:pt idx="12">
                  <c:v>27.8</c:v>
                </c:pt>
                <c:pt idx="13">
                  <c:v>22.5</c:v>
                </c:pt>
                <c:pt idx="14">
                  <c:v>9.76</c:v>
                </c:pt>
                <c:pt idx="15">
                  <c:v>10.9</c:v>
                </c:pt>
                <c:pt idx="16">
                  <c:v>11</c:v>
                </c:pt>
                <c:pt idx="17">
                  <c:v>12</c:v>
                </c:pt>
                <c:pt idx="18">
                  <c:v>11.6</c:v>
                </c:pt>
                <c:pt idx="19">
                  <c:v>11.8</c:v>
                </c:pt>
                <c:pt idx="20">
                  <c:v>12.4</c:v>
                </c:pt>
                <c:pt idx="21">
                  <c:v>8.51</c:v>
                </c:pt>
                <c:pt idx="22">
                  <c:v>14</c:v>
                </c:pt>
                <c:pt idx="23">
                  <c:v>12.4</c:v>
                </c:pt>
                <c:pt idx="24">
                  <c:v>9.2299999999999986</c:v>
                </c:pt>
                <c:pt idx="25">
                  <c:v>8.9</c:v>
                </c:pt>
                <c:pt idx="26">
                  <c:v>15</c:v>
                </c:pt>
                <c:pt idx="27">
                  <c:v>9.2299999999999986</c:v>
                </c:pt>
                <c:pt idx="28">
                  <c:v>15.4</c:v>
                </c:pt>
                <c:pt idx="29">
                  <c:v>16.600000000000001</c:v>
                </c:pt>
                <c:pt idx="30">
                  <c:v>16.7</c:v>
                </c:pt>
                <c:pt idx="31">
                  <c:v>16.600000000000001</c:v>
                </c:pt>
                <c:pt idx="32">
                  <c:v>17</c:v>
                </c:pt>
                <c:pt idx="33">
                  <c:v>18</c:v>
                </c:pt>
                <c:pt idx="34">
                  <c:v>17.8</c:v>
                </c:pt>
                <c:pt idx="35">
                  <c:v>18.7</c:v>
                </c:pt>
                <c:pt idx="36">
                  <c:v>19</c:v>
                </c:pt>
                <c:pt idx="37">
                  <c:v>18.8</c:v>
                </c:pt>
                <c:pt idx="38">
                  <c:v>19.7</c:v>
                </c:pt>
                <c:pt idx="39">
                  <c:v>20.2</c:v>
                </c:pt>
                <c:pt idx="40">
                  <c:v>20.2</c:v>
                </c:pt>
                <c:pt idx="41">
                  <c:v>19.8</c:v>
                </c:pt>
                <c:pt idx="42">
                  <c:v>20.8</c:v>
                </c:pt>
                <c:pt idx="43">
                  <c:v>21.4</c:v>
                </c:pt>
                <c:pt idx="44">
                  <c:v>20.8</c:v>
                </c:pt>
                <c:pt idx="45">
                  <c:v>20.6</c:v>
                </c:pt>
                <c:pt idx="46">
                  <c:v>22.1</c:v>
                </c:pt>
                <c:pt idx="47">
                  <c:v>21.9</c:v>
                </c:pt>
                <c:pt idx="48">
                  <c:v>22.2</c:v>
                </c:pt>
                <c:pt idx="49">
                  <c:v>22.7</c:v>
                </c:pt>
                <c:pt idx="50">
                  <c:v>22.5</c:v>
                </c:pt>
                <c:pt idx="51">
                  <c:v>22.7</c:v>
                </c:pt>
                <c:pt idx="52">
                  <c:v>22.3</c:v>
                </c:pt>
                <c:pt idx="53">
                  <c:v>23.7</c:v>
                </c:pt>
                <c:pt idx="54">
                  <c:v>24.4</c:v>
                </c:pt>
                <c:pt idx="55">
                  <c:v>23</c:v>
                </c:pt>
                <c:pt idx="56">
                  <c:v>23</c:v>
                </c:pt>
                <c:pt idx="57">
                  <c:v>24.3</c:v>
                </c:pt>
                <c:pt idx="58">
                  <c:v>23.3</c:v>
                </c:pt>
                <c:pt idx="59">
                  <c:v>25.1</c:v>
                </c:pt>
                <c:pt idx="60">
                  <c:v>25.2</c:v>
                </c:pt>
                <c:pt idx="61">
                  <c:v>24.7</c:v>
                </c:pt>
                <c:pt idx="62">
                  <c:v>24.3</c:v>
                </c:pt>
                <c:pt idx="63">
                  <c:v>23.3</c:v>
                </c:pt>
                <c:pt idx="64">
                  <c:v>28.8</c:v>
                </c:pt>
                <c:pt idx="65">
                  <c:v>23.4</c:v>
                </c:pt>
                <c:pt idx="66">
                  <c:v>24</c:v>
                </c:pt>
                <c:pt idx="67">
                  <c:v>25</c:v>
                </c:pt>
                <c:pt idx="68">
                  <c:v>23.5</c:v>
                </c:pt>
                <c:pt idx="69">
                  <c:v>7.67</c:v>
                </c:pt>
                <c:pt idx="70">
                  <c:v>15.8</c:v>
                </c:pt>
                <c:pt idx="71">
                  <c:v>14.7</c:v>
                </c:pt>
                <c:pt idx="72">
                  <c:v>16.399999999999999</c:v>
                </c:pt>
                <c:pt idx="73">
                  <c:v>15.2</c:v>
                </c:pt>
                <c:pt idx="74">
                  <c:v>12.6</c:v>
                </c:pt>
                <c:pt idx="75">
                  <c:v>11</c:v>
                </c:pt>
                <c:pt idx="76">
                  <c:v>9.6399999999999988</c:v>
                </c:pt>
                <c:pt idx="77">
                  <c:v>8.129999999999999</c:v>
                </c:pt>
                <c:pt idx="78">
                  <c:v>9.26</c:v>
                </c:pt>
                <c:pt idx="79">
                  <c:v>9.16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'key graph'!$C$3</c:f>
              <c:strCache>
                <c:ptCount val="1"/>
                <c:pt idx="0">
                  <c:v>NO3- out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'key graph'!$A$4:$A$85</c:f>
              <c:numCache>
                <c:formatCode>m/d/yy</c:formatCode>
                <c:ptCount val="82"/>
                <c:pt idx="0" formatCode="m/d/yyyy">
                  <c:v>39057</c:v>
                </c:pt>
                <c:pt idx="1">
                  <c:v>39065</c:v>
                </c:pt>
                <c:pt idx="2">
                  <c:v>39071</c:v>
                </c:pt>
                <c:pt idx="3">
                  <c:v>39079</c:v>
                </c:pt>
                <c:pt idx="4" formatCode="m/d/yyyy">
                  <c:v>39085</c:v>
                </c:pt>
                <c:pt idx="5" formatCode="m/d/yyyy">
                  <c:v>39090</c:v>
                </c:pt>
                <c:pt idx="6" formatCode="m/d/yyyy">
                  <c:v>39100</c:v>
                </c:pt>
                <c:pt idx="7" formatCode="m/d/yyyy">
                  <c:v>39107</c:v>
                </c:pt>
                <c:pt idx="8">
                  <c:v>39114</c:v>
                </c:pt>
                <c:pt idx="9">
                  <c:v>39119</c:v>
                </c:pt>
                <c:pt idx="10">
                  <c:v>39128</c:v>
                </c:pt>
                <c:pt idx="11">
                  <c:v>39135</c:v>
                </c:pt>
                <c:pt idx="12">
                  <c:v>39139</c:v>
                </c:pt>
                <c:pt idx="13">
                  <c:v>39149</c:v>
                </c:pt>
                <c:pt idx="14">
                  <c:v>39156</c:v>
                </c:pt>
                <c:pt idx="15">
                  <c:v>39163</c:v>
                </c:pt>
                <c:pt idx="16" formatCode="m/d/yyyy">
                  <c:v>39170</c:v>
                </c:pt>
                <c:pt idx="17" formatCode="m/d/yyyy">
                  <c:v>39177</c:v>
                </c:pt>
                <c:pt idx="18" formatCode="m/d/yyyy">
                  <c:v>39184</c:v>
                </c:pt>
                <c:pt idx="19" formatCode="m/d/yyyy">
                  <c:v>39191</c:v>
                </c:pt>
                <c:pt idx="20" formatCode="m/d/yyyy">
                  <c:v>39198</c:v>
                </c:pt>
                <c:pt idx="21" formatCode="m/d/yyyy">
                  <c:v>39204</c:v>
                </c:pt>
                <c:pt idx="22" formatCode="m/d/yyyy">
                  <c:v>39212</c:v>
                </c:pt>
                <c:pt idx="23" formatCode="m/d/yyyy">
                  <c:v>39219</c:v>
                </c:pt>
                <c:pt idx="24" formatCode="m/d/yyyy">
                  <c:v>39226</c:v>
                </c:pt>
                <c:pt idx="25">
                  <c:v>39233</c:v>
                </c:pt>
                <c:pt idx="26">
                  <c:v>39237</c:v>
                </c:pt>
                <c:pt idx="27" formatCode="m/d/yyyy">
                  <c:v>39245</c:v>
                </c:pt>
                <c:pt idx="28" formatCode="m/d/yyyy">
                  <c:v>39254</c:v>
                </c:pt>
                <c:pt idx="29" formatCode="m/d/yyyy">
                  <c:v>39261</c:v>
                </c:pt>
                <c:pt idx="30" formatCode="m/d/yyyy">
                  <c:v>39268</c:v>
                </c:pt>
                <c:pt idx="31" formatCode="m/d/yyyy">
                  <c:v>39272</c:v>
                </c:pt>
                <c:pt idx="32" formatCode="m/d/yyyy">
                  <c:v>39279</c:v>
                </c:pt>
                <c:pt idx="33" formatCode="m/d/yyyy">
                  <c:v>39289</c:v>
                </c:pt>
                <c:pt idx="34" formatCode="m/d/yyyy">
                  <c:v>39296</c:v>
                </c:pt>
                <c:pt idx="35" formatCode="m/d/yyyy">
                  <c:v>39300</c:v>
                </c:pt>
                <c:pt idx="36" formatCode="m/d/yyyy">
                  <c:v>39307</c:v>
                </c:pt>
                <c:pt idx="37" formatCode="m/d/yyyy">
                  <c:v>39316</c:v>
                </c:pt>
                <c:pt idx="38" formatCode="m/d/yyyy">
                  <c:v>39323</c:v>
                </c:pt>
                <c:pt idx="39" formatCode="m/d/yyyy">
                  <c:v>39331</c:v>
                </c:pt>
                <c:pt idx="40" formatCode="m/d/yyyy">
                  <c:v>39339</c:v>
                </c:pt>
                <c:pt idx="41" formatCode="m/d/yyyy">
                  <c:v>39342</c:v>
                </c:pt>
                <c:pt idx="42" formatCode="m/d/yyyy">
                  <c:v>39352</c:v>
                </c:pt>
                <c:pt idx="43" formatCode="m/d/yyyy">
                  <c:v>39356</c:v>
                </c:pt>
                <c:pt idx="44" formatCode="m/d/yyyy">
                  <c:v>39366</c:v>
                </c:pt>
                <c:pt idx="45" formatCode="m/d/yyyy">
                  <c:v>39373</c:v>
                </c:pt>
                <c:pt idx="46" formatCode="m/d/yyyy">
                  <c:v>39380</c:v>
                </c:pt>
                <c:pt idx="47">
                  <c:v>39387</c:v>
                </c:pt>
                <c:pt idx="48">
                  <c:v>39393</c:v>
                </c:pt>
                <c:pt idx="49">
                  <c:v>39401</c:v>
                </c:pt>
                <c:pt idx="50">
                  <c:v>39406</c:v>
                </c:pt>
                <c:pt idx="51">
                  <c:v>39419</c:v>
                </c:pt>
                <c:pt idx="52" formatCode="m/d/yyyy">
                  <c:v>39429</c:v>
                </c:pt>
                <c:pt idx="53" formatCode="m/d/yyyy">
                  <c:v>39436</c:v>
                </c:pt>
                <c:pt idx="54" formatCode="m/d/yyyy">
                  <c:v>39443</c:v>
                </c:pt>
                <c:pt idx="55" formatCode="m/d/yyyy">
                  <c:v>39450</c:v>
                </c:pt>
                <c:pt idx="56" formatCode="m/d/yyyy">
                  <c:v>39458</c:v>
                </c:pt>
                <c:pt idx="57" formatCode="m/d/yyyy">
                  <c:v>39464</c:v>
                </c:pt>
                <c:pt idx="58" formatCode="m/d/yyyy">
                  <c:v>39471</c:v>
                </c:pt>
                <c:pt idx="59" formatCode="m/d/yyyy">
                  <c:v>39478</c:v>
                </c:pt>
                <c:pt idx="60" formatCode="m/d/yyyy">
                  <c:v>39482</c:v>
                </c:pt>
                <c:pt idx="61" formatCode="m/d/yyyy">
                  <c:v>39492</c:v>
                </c:pt>
                <c:pt idx="62" formatCode="m/d/yyyy">
                  <c:v>39497</c:v>
                </c:pt>
                <c:pt idx="63" formatCode="m/d/yyyy">
                  <c:v>39504</c:v>
                </c:pt>
                <c:pt idx="64" formatCode="m/d/yyyy">
                  <c:v>39513</c:v>
                </c:pt>
                <c:pt idx="65" formatCode="m/d/yyyy">
                  <c:v>39520</c:v>
                </c:pt>
                <c:pt idx="66" formatCode="m/d/yyyy">
                  <c:v>39525</c:v>
                </c:pt>
                <c:pt idx="67" formatCode="m/d/yyyy">
                  <c:v>39534</c:v>
                </c:pt>
                <c:pt idx="68" formatCode="m/d/yyyy">
                  <c:v>39545</c:v>
                </c:pt>
                <c:pt idx="69" formatCode="m/d/yyyy">
                  <c:v>39555</c:v>
                </c:pt>
                <c:pt idx="70" formatCode="m/d/yyyy">
                  <c:v>39561</c:v>
                </c:pt>
                <c:pt idx="71" formatCode="m/d/yyyy">
                  <c:v>39570</c:v>
                </c:pt>
                <c:pt idx="72" formatCode="m/d/yyyy">
                  <c:v>39576</c:v>
                </c:pt>
                <c:pt idx="73" formatCode="m/d/yyyy">
                  <c:v>39583</c:v>
                </c:pt>
                <c:pt idx="74" formatCode="m/d/yyyy">
                  <c:v>39591</c:v>
                </c:pt>
                <c:pt idx="75" formatCode="m/d/yyyy">
                  <c:v>39597</c:v>
                </c:pt>
                <c:pt idx="76" formatCode="m/d/yyyy">
                  <c:v>39604</c:v>
                </c:pt>
                <c:pt idx="77" formatCode="m/d/yyyy">
                  <c:v>39611</c:v>
                </c:pt>
                <c:pt idx="78" formatCode="m/d/yyyy">
                  <c:v>39618</c:v>
                </c:pt>
                <c:pt idx="79" formatCode="m/d/yyyy">
                  <c:v>39625</c:v>
                </c:pt>
              </c:numCache>
            </c:numRef>
          </c:xVal>
          <c:yVal>
            <c:numRef>
              <c:f>'key graph'!$C$4:$C$85</c:f>
              <c:numCache>
                <c:formatCode>General</c:formatCode>
                <c:ptCount val="8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2.9499999999999997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</c:numCache>
            </c:numRef>
          </c:yVal>
          <c:smooth val="1"/>
        </c:ser>
        <c:axId val="126890368"/>
        <c:axId val="132977408"/>
      </c:scatterChart>
      <c:valAx>
        <c:axId val="126890368"/>
        <c:scaling>
          <c:orientation val="minMax"/>
        </c:scaling>
        <c:axPos val="b"/>
        <c:numFmt formatCode="m/d/yy;@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2977408"/>
        <c:crosses val="autoZero"/>
        <c:crossBetween val="midCat"/>
      </c:valAx>
      <c:valAx>
        <c:axId val="132977408"/>
        <c:scaling>
          <c:orientation val="minMax"/>
          <c:max val="35"/>
          <c:min val="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mg/l</a:t>
                </a:r>
              </a:p>
            </c:rich>
          </c:tx>
          <c:layout>
            <c:manualLayout>
              <c:xMode val="edge"/>
              <c:yMode val="edge"/>
              <c:x val="9.057971014492754E-3"/>
              <c:y val="0.3341463414634148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6890368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8021876640420054"/>
          <c:y val="0.84063040731020344"/>
          <c:w val="0.21920327893795891"/>
          <c:h val="0.11707317073170828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dirty="0"/>
              <a:t>Sulfate </a:t>
            </a:r>
            <a:r>
              <a:rPr lang="en-US" sz="1600" dirty="0" smtClean="0"/>
              <a:t>Levels </a:t>
            </a:r>
            <a:r>
              <a:rPr lang="en-US" sz="1600" dirty="0"/>
              <a:t>at the Key </a:t>
            </a:r>
            <a:r>
              <a:rPr lang="en-US" sz="1600" dirty="0" err="1" smtClean="0"/>
              <a:t>Biotreatment</a:t>
            </a:r>
            <a:r>
              <a:rPr lang="en-US" sz="1600" dirty="0" smtClean="0"/>
              <a:t> </a:t>
            </a:r>
            <a:r>
              <a:rPr lang="en-US" sz="1600" dirty="0"/>
              <a:t>S</a:t>
            </a:r>
            <a:r>
              <a:rPr lang="en-US" sz="1600" dirty="0" smtClean="0"/>
              <a:t>ystem</a:t>
            </a:r>
            <a:endParaRPr lang="en-US" sz="1600" dirty="0"/>
          </a:p>
        </c:rich>
      </c:tx>
      <c:layout>
        <c:manualLayout>
          <c:xMode val="edge"/>
          <c:yMode val="edge"/>
          <c:x val="0.20121225377131002"/>
          <c:y val="3.610777559055124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6181832547791691"/>
          <c:y val="0.14004914004914162"/>
          <c:w val="0.75818249128417781"/>
          <c:h val="0.60933660933660938"/>
        </c:manualLayout>
      </c:layout>
      <c:scatterChart>
        <c:scatterStyle val="smoothMarker"/>
        <c:ser>
          <c:idx val="0"/>
          <c:order val="0"/>
          <c:tx>
            <c:strRef>
              <c:f>'key graph'!$E$3</c:f>
              <c:strCache>
                <c:ptCount val="1"/>
                <c:pt idx="0">
                  <c:v>SO4 in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'key graph'!$A$4:$A$85</c:f>
              <c:numCache>
                <c:formatCode>m/d/yy</c:formatCode>
                <c:ptCount val="82"/>
                <c:pt idx="0" formatCode="m/d/yyyy">
                  <c:v>39057</c:v>
                </c:pt>
                <c:pt idx="1">
                  <c:v>39065</c:v>
                </c:pt>
                <c:pt idx="2">
                  <c:v>39071</c:v>
                </c:pt>
                <c:pt idx="3">
                  <c:v>39079</c:v>
                </c:pt>
                <c:pt idx="4" formatCode="m/d/yyyy">
                  <c:v>39085</c:v>
                </c:pt>
                <c:pt idx="5" formatCode="m/d/yyyy">
                  <c:v>39090</c:v>
                </c:pt>
                <c:pt idx="6" formatCode="m/d/yyyy">
                  <c:v>39100</c:v>
                </c:pt>
                <c:pt idx="7" formatCode="m/d/yyyy">
                  <c:v>39107</c:v>
                </c:pt>
                <c:pt idx="8">
                  <c:v>39114</c:v>
                </c:pt>
                <c:pt idx="9">
                  <c:v>39119</c:v>
                </c:pt>
                <c:pt idx="10">
                  <c:v>39128</c:v>
                </c:pt>
                <c:pt idx="11">
                  <c:v>39135</c:v>
                </c:pt>
                <c:pt idx="12">
                  <c:v>39139</c:v>
                </c:pt>
                <c:pt idx="13">
                  <c:v>39149</c:v>
                </c:pt>
                <c:pt idx="14">
                  <c:v>39156</c:v>
                </c:pt>
                <c:pt idx="15">
                  <c:v>39163</c:v>
                </c:pt>
                <c:pt idx="16" formatCode="m/d/yyyy">
                  <c:v>39170</c:v>
                </c:pt>
                <c:pt idx="17" formatCode="m/d/yyyy">
                  <c:v>39177</c:v>
                </c:pt>
                <c:pt idx="18" formatCode="m/d/yyyy">
                  <c:v>39184</c:v>
                </c:pt>
                <c:pt idx="19" formatCode="m/d/yyyy">
                  <c:v>39191</c:v>
                </c:pt>
                <c:pt idx="20" formatCode="m/d/yyyy">
                  <c:v>39198</c:v>
                </c:pt>
                <c:pt idx="21" formatCode="m/d/yyyy">
                  <c:v>39204</c:v>
                </c:pt>
                <c:pt idx="22" formatCode="m/d/yyyy">
                  <c:v>39212</c:v>
                </c:pt>
                <c:pt idx="23" formatCode="m/d/yyyy">
                  <c:v>39219</c:v>
                </c:pt>
                <c:pt idx="24" formatCode="m/d/yyyy">
                  <c:v>39226</c:v>
                </c:pt>
                <c:pt idx="25">
                  <c:v>39233</c:v>
                </c:pt>
                <c:pt idx="26">
                  <c:v>39237</c:v>
                </c:pt>
                <c:pt idx="27" formatCode="m/d/yyyy">
                  <c:v>39245</c:v>
                </c:pt>
                <c:pt idx="28" formatCode="m/d/yyyy">
                  <c:v>39254</c:v>
                </c:pt>
                <c:pt idx="29" formatCode="m/d/yyyy">
                  <c:v>39261</c:v>
                </c:pt>
                <c:pt idx="30" formatCode="m/d/yyyy">
                  <c:v>39268</c:v>
                </c:pt>
                <c:pt idx="31" formatCode="m/d/yyyy">
                  <c:v>39272</c:v>
                </c:pt>
                <c:pt idx="32" formatCode="m/d/yyyy">
                  <c:v>39279</c:v>
                </c:pt>
                <c:pt idx="33" formatCode="m/d/yyyy">
                  <c:v>39289</c:v>
                </c:pt>
                <c:pt idx="34" formatCode="m/d/yyyy">
                  <c:v>39296</c:v>
                </c:pt>
                <c:pt idx="35" formatCode="m/d/yyyy">
                  <c:v>39300</c:v>
                </c:pt>
                <c:pt idx="36" formatCode="m/d/yyyy">
                  <c:v>39307</c:v>
                </c:pt>
                <c:pt idx="37" formatCode="m/d/yyyy">
                  <c:v>39316</c:v>
                </c:pt>
                <c:pt idx="38" formatCode="m/d/yyyy">
                  <c:v>39323</c:v>
                </c:pt>
                <c:pt idx="39" formatCode="m/d/yyyy">
                  <c:v>39331</c:v>
                </c:pt>
                <c:pt idx="40" formatCode="m/d/yyyy">
                  <c:v>39339</c:v>
                </c:pt>
                <c:pt idx="41" formatCode="m/d/yyyy">
                  <c:v>39342</c:v>
                </c:pt>
                <c:pt idx="42" formatCode="m/d/yyyy">
                  <c:v>39352</c:v>
                </c:pt>
                <c:pt idx="43" formatCode="m/d/yyyy">
                  <c:v>39356</c:v>
                </c:pt>
                <c:pt idx="44" formatCode="m/d/yyyy">
                  <c:v>39366</c:v>
                </c:pt>
                <c:pt idx="45" formatCode="m/d/yyyy">
                  <c:v>39373</c:v>
                </c:pt>
                <c:pt idx="46" formatCode="m/d/yyyy">
                  <c:v>39380</c:v>
                </c:pt>
                <c:pt idx="47">
                  <c:v>39387</c:v>
                </c:pt>
                <c:pt idx="48">
                  <c:v>39393</c:v>
                </c:pt>
                <c:pt idx="49">
                  <c:v>39401</c:v>
                </c:pt>
                <c:pt idx="50">
                  <c:v>39406</c:v>
                </c:pt>
                <c:pt idx="51">
                  <c:v>39419</c:v>
                </c:pt>
                <c:pt idx="52" formatCode="m/d/yyyy">
                  <c:v>39429</c:v>
                </c:pt>
                <c:pt idx="53" formatCode="m/d/yyyy">
                  <c:v>39436</c:v>
                </c:pt>
                <c:pt idx="54" formatCode="m/d/yyyy">
                  <c:v>39443</c:v>
                </c:pt>
                <c:pt idx="55" formatCode="m/d/yyyy">
                  <c:v>39450</c:v>
                </c:pt>
                <c:pt idx="56" formatCode="m/d/yyyy">
                  <c:v>39458</c:v>
                </c:pt>
                <c:pt idx="57" formatCode="m/d/yyyy">
                  <c:v>39464</c:v>
                </c:pt>
                <c:pt idx="58" formatCode="m/d/yyyy">
                  <c:v>39471</c:v>
                </c:pt>
                <c:pt idx="59" formatCode="m/d/yyyy">
                  <c:v>39478</c:v>
                </c:pt>
                <c:pt idx="60" formatCode="m/d/yyyy">
                  <c:v>39482</c:v>
                </c:pt>
                <c:pt idx="61" formatCode="m/d/yyyy">
                  <c:v>39492</c:v>
                </c:pt>
                <c:pt idx="62" formatCode="m/d/yyyy">
                  <c:v>39497</c:v>
                </c:pt>
                <c:pt idx="63" formatCode="m/d/yyyy">
                  <c:v>39504</c:v>
                </c:pt>
                <c:pt idx="64" formatCode="m/d/yyyy">
                  <c:v>39513</c:v>
                </c:pt>
                <c:pt idx="65" formatCode="m/d/yyyy">
                  <c:v>39520</c:v>
                </c:pt>
                <c:pt idx="66" formatCode="m/d/yyyy">
                  <c:v>39525</c:v>
                </c:pt>
                <c:pt idx="67" formatCode="m/d/yyyy">
                  <c:v>39534</c:v>
                </c:pt>
                <c:pt idx="68" formatCode="m/d/yyyy">
                  <c:v>39545</c:v>
                </c:pt>
                <c:pt idx="69" formatCode="m/d/yyyy">
                  <c:v>39555</c:v>
                </c:pt>
                <c:pt idx="70" formatCode="m/d/yyyy">
                  <c:v>39561</c:v>
                </c:pt>
                <c:pt idx="71" formatCode="m/d/yyyy">
                  <c:v>39570</c:v>
                </c:pt>
                <c:pt idx="72" formatCode="m/d/yyyy">
                  <c:v>39576</c:v>
                </c:pt>
                <c:pt idx="73" formatCode="m/d/yyyy">
                  <c:v>39583</c:v>
                </c:pt>
                <c:pt idx="74" formatCode="m/d/yyyy">
                  <c:v>39591</c:v>
                </c:pt>
                <c:pt idx="75" formatCode="m/d/yyyy">
                  <c:v>39597</c:v>
                </c:pt>
                <c:pt idx="76" formatCode="m/d/yyyy">
                  <c:v>39604</c:v>
                </c:pt>
                <c:pt idx="77" formatCode="m/d/yyyy">
                  <c:v>39611</c:v>
                </c:pt>
                <c:pt idx="78" formatCode="m/d/yyyy">
                  <c:v>39618</c:v>
                </c:pt>
                <c:pt idx="79" formatCode="m/d/yyyy">
                  <c:v>39625</c:v>
                </c:pt>
              </c:numCache>
            </c:numRef>
          </c:xVal>
          <c:yVal>
            <c:numRef>
              <c:f>'key graph'!$E$4:$E$85</c:f>
              <c:numCache>
                <c:formatCode>General</c:formatCode>
                <c:ptCount val="82"/>
                <c:pt idx="0">
                  <c:v>984</c:v>
                </c:pt>
                <c:pt idx="1">
                  <c:v>988</c:v>
                </c:pt>
                <c:pt idx="2">
                  <c:v>993</c:v>
                </c:pt>
                <c:pt idx="3">
                  <c:v>968</c:v>
                </c:pt>
                <c:pt idx="4">
                  <c:v>1010</c:v>
                </c:pt>
                <c:pt idx="5">
                  <c:v>1010</c:v>
                </c:pt>
                <c:pt idx="6">
                  <c:v>1050</c:v>
                </c:pt>
                <c:pt idx="7">
                  <c:v>1010</c:v>
                </c:pt>
                <c:pt idx="8">
                  <c:v>958</c:v>
                </c:pt>
                <c:pt idx="9">
                  <c:v>915</c:v>
                </c:pt>
                <c:pt idx="10">
                  <c:v>957</c:v>
                </c:pt>
                <c:pt idx="11">
                  <c:v>967</c:v>
                </c:pt>
                <c:pt idx="12">
                  <c:v>974</c:v>
                </c:pt>
                <c:pt idx="13">
                  <c:v>819</c:v>
                </c:pt>
                <c:pt idx="14">
                  <c:v>661</c:v>
                </c:pt>
                <c:pt idx="15">
                  <c:v>744</c:v>
                </c:pt>
                <c:pt idx="16">
                  <c:v>755</c:v>
                </c:pt>
                <c:pt idx="17">
                  <c:v>750</c:v>
                </c:pt>
                <c:pt idx="18">
                  <c:v>701</c:v>
                </c:pt>
                <c:pt idx="19">
                  <c:v>727</c:v>
                </c:pt>
                <c:pt idx="20">
                  <c:v>711</c:v>
                </c:pt>
                <c:pt idx="21">
                  <c:v>569</c:v>
                </c:pt>
                <c:pt idx="22">
                  <c:v>710</c:v>
                </c:pt>
                <c:pt idx="23">
                  <c:v>680</c:v>
                </c:pt>
                <c:pt idx="24">
                  <c:v>588</c:v>
                </c:pt>
                <c:pt idx="25">
                  <c:v>581</c:v>
                </c:pt>
                <c:pt idx="26">
                  <c:v>753</c:v>
                </c:pt>
                <c:pt idx="27">
                  <c:v>588</c:v>
                </c:pt>
                <c:pt idx="28">
                  <c:v>770</c:v>
                </c:pt>
                <c:pt idx="29">
                  <c:v>802</c:v>
                </c:pt>
                <c:pt idx="30">
                  <c:v>798</c:v>
                </c:pt>
                <c:pt idx="31">
                  <c:v>798</c:v>
                </c:pt>
                <c:pt idx="32">
                  <c:v>826</c:v>
                </c:pt>
                <c:pt idx="33">
                  <c:v>834</c:v>
                </c:pt>
                <c:pt idx="34">
                  <c:v>853</c:v>
                </c:pt>
                <c:pt idx="35">
                  <c:v>884</c:v>
                </c:pt>
                <c:pt idx="36">
                  <c:v>884</c:v>
                </c:pt>
                <c:pt idx="37">
                  <c:v>868</c:v>
                </c:pt>
                <c:pt idx="38">
                  <c:v>903</c:v>
                </c:pt>
                <c:pt idx="39">
                  <c:v>902</c:v>
                </c:pt>
                <c:pt idx="40">
                  <c:v>905</c:v>
                </c:pt>
                <c:pt idx="41">
                  <c:v>911</c:v>
                </c:pt>
                <c:pt idx="42">
                  <c:v>916</c:v>
                </c:pt>
                <c:pt idx="43">
                  <c:v>943</c:v>
                </c:pt>
                <c:pt idx="44">
                  <c:v>940</c:v>
                </c:pt>
                <c:pt idx="45">
                  <c:v>916</c:v>
                </c:pt>
                <c:pt idx="46">
                  <c:v>946</c:v>
                </c:pt>
                <c:pt idx="47">
                  <c:v>941</c:v>
                </c:pt>
                <c:pt idx="48">
                  <c:v>954</c:v>
                </c:pt>
                <c:pt idx="49">
                  <c:v>967</c:v>
                </c:pt>
                <c:pt idx="50">
                  <c:v>960</c:v>
                </c:pt>
                <c:pt idx="51">
                  <c:v>959</c:v>
                </c:pt>
                <c:pt idx="52">
                  <c:v>958</c:v>
                </c:pt>
                <c:pt idx="53">
                  <c:v>987</c:v>
                </c:pt>
                <c:pt idx="54">
                  <c:v>1040</c:v>
                </c:pt>
                <c:pt idx="55">
                  <c:v>977</c:v>
                </c:pt>
                <c:pt idx="56">
                  <c:v>975</c:v>
                </c:pt>
                <c:pt idx="57">
                  <c:v>1010</c:v>
                </c:pt>
                <c:pt idx="58">
                  <c:v>970</c:v>
                </c:pt>
                <c:pt idx="59">
                  <c:v>1020</c:v>
                </c:pt>
                <c:pt idx="60">
                  <c:v>1010</c:v>
                </c:pt>
                <c:pt idx="61">
                  <c:v>986</c:v>
                </c:pt>
                <c:pt idx="62">
                  <c:v>979</c:v>
                </c:pt>
                <c:pt idx="63">
                  <c:v>959</c:v>
                </c:pt>
                <c:pt idx="64">
                  <c:v>1070</c:v>
                </c:pt>
                <c:pt idx="65">
                  <c:v>931</c:v>
                </c:pt>
                <c:pt idx="66">
                  <c:v>953</c:v>
                </c:pt>
                <c:pt idx="67">
                  <c:v>1010</c:v>
                </c:pt>
                <c:pt idx="68">
                  <c:v>937</c:v>
                </c:pt>
                <c:pt idx="69">
                  <c:v>525</c:v>
                </c:pt>
                <c:pt idx="70">
                  <c:v>835</c:v>
                </c:pt>
                <c:pt idx="71">
                  <c:v>823</c:v>
                </c:pt>
                <c:pt idx="72">
                  <c:v>817</c:v>
                </c:pt>
                <c:pt idx="73">
                  <c:v>916</c:v>
                </c:pt>
                <c:pt idx="74">
                  <c:v>884</c:v>
                </c:pt>
                <c:pt idx="75">
                  <c:v>747</c:v>
                </c:pt>
                <c:pt idx="76">
                  <c:v>664</c:v>
                </c:pt>
                <c:pt idx="77">
                  <c:v>660</c:v>
                </c:pt>
                <c:pt idx="78">
                  <c:v>751</c:v>
                </c:pt>
                <c:pt idx="79">
                  <c:v>711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'key graph'!$F$3</c:f>
              <c:strCache>
                <c:ptCount val="1"/>
                <c:pt idx="0">
                  <c:v>SO4 out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'key graph'!$A$4:$A$85</c:f>
              <c:numCache>
                <c:formatCode>m/d/yy</c:formatCode>
                <c:ptCount val="82"/>
                <c:pt idx="0" formatCode="m/d/yyyy">
                  <c:v>39057</c:v>
                </c:pt>
                <c:pt idx="1">
                  <c:v>39065</c:v>
                </c:pt>
                <c:pt idx="2">
                  <c:v>39071</c:v>
                </c:pt>
                <c:pt idx="3">
                  <c:v>39079</c:v>
                </c:pt>
                <c:pt idx="4" formatCode="m/d/yyyy">
                  <c:v>39085</c:v>
                </c:pt>
                <c:pt idx="5" formatCode="m/d/yyyy">
                  <c:v>39090</c:v>
                </c:pt>
                <c:pt idx="6" formatCode="m/d/yyyy">
                  <c:v>39100</c:v>
                </c:pt>
                <c:pt idx="7" formatCode="m/d/yyyy">
                  <c:v>39107</c:v>
                </c:pt>
                <c:pt idx="8">
                  <c:v>39114</c:v>
                </c:pt>
                <c:pt idx="9">
                  <c:v>39119</c:v>
                </c:pt>
                <c:pt idx="10">
                  <c:v>39128</c:v>
                </c:pt>
                <c:pt idx="11">
                  <c:v>39135</c:v>
                </c:pt>
                <c:pt idx="12">
                  <c:v>39139</c:v>
                </c:pt>
                <c:pt idx="13">
                  <c:v>39149</c:v>
                </c:pt>
                <c:pt idx="14">
                  <c:v>39156</c:v>
                </c:pt>
                <c:pt idx="15">
                  <c:v>39163</c:v>
                </c:pt>
                <c:pt idx="16" formatCode="m/d/yyyy">
                  <c:v>39170</c:v>
                </c:pt>
                <c:pt idx="17" formatCode="m/d/yyyy">
                  <c:v>39177</c:v>
                </c:pt>
                <c:pt idx="18" formatCode="m/d/yyyy">
                  <c:v>39184</c:v>
                </c:pt>
                <c:pt idx="19" formatCode="m/d/yyyy">
                  <c:v>39191</c:v>
                </c:pt>
                <c:pt idx="20" formatCode="m/d/yyyy">
                  <c:v>39198</c:v>
                </c:pt>
                <c:pt idx="21" formatCode="m/d/yyyy">
                  <c:v>39204</c:v>
                </c:pt>
                <c:pt idx="22" formatCode="m/d/yyyy">
                  <c:v>39212</c:v>
                </c:pt>
                <c:pt idx="23" formatCode="m/d/yyyy">
                  <c:v>39219</c:v>
                </c:pt>
                <c:pt idx="24" formatCode="m/d/yyyy">
                  <c:v>39226</c:v>
                </c:pt>
                <c:pt idx="25">
                  <c:v>39233</c:v>
                </c:pt>
                <c:pt idx="26">
                  <c:v>39237</c:v>
                </c:pt>
                <c:pt idx="27" formatCode="m/d/yyyy">
                  <c:v>39245</c:v>
                </c:pt>
                <c:pt idx="28" formatCode="m/d/yyyy">
                  <c:v>39254</c:v>
                </c:pt>
                <c:pt idx="29" formatCode="m/d/yyyy">
                  <c:v>39261</c:v>
                </c:pt>
                <c:pt idx="30" formatCode="m/d/yyyy">
                  <c:v>39268</c:v>
                </c:pt>
                <c:pt idx="31" formatCode="m/d/yyyy">
                  <c:v>39272</c:v>
                </c:pt>
                <c:pt idx="32" formatCode="m/d/yyyy">
                  <c:v>39279</c:v>
                </c:pt>
                <c:pt idx="33" formatCode="m/d/yyyy">
                  <c:v>39289</c:v>
                </c:pt>
                <c:pt idx="34" formatCode="m/d/yyyy">
                  <c:v>39296</c:v>
                </c:pt>
                <c:pt idx="35" formatCode="m/d/yyyy">
                  <c:v>39300</c:v>
                </c:pt>
                <c:pt idx="36" formatCode="m/d/yyyy">
                  <c:v>39307</c:v>
                </c:pt>
                <c:pt idx="37" formatCode="m/d/yyyy">
                  <c:v>39316</c:v>
                </c:pt>
                <c:pt idx="38" formatCode="m/d/yyyy">
                  <c:v>39323</c:v>
                </c:pt>
                <c:pt idx="39" formatCode="m/d/yyyy">
                  <c:v>39331</c:v>
                </c:pt>
                <c:pt idx="40" formatCode="m/d/yyyy">
                  <c:v>39339</c:v>
                </c:pt>
                <c:pt idx="41" formatCode="m/d/yyyy">
                  <c:v>39342</c:v>
                </c:pt>
                <c:pt idx="42" formatCode="m/d/yyyy">
                  <c:v>39352</c:v>
                </c:pt>
                <c:pt idx="43" formatCode="m/d/yyyy">
                  <c:v>39356</c:v>
                </c:pt>
                <c:pt idx="44" formatCode="m/d/yyyy">
                  <c:v>39366</c:v>
                </c:pt>
                <c:pt idx="45" formatCode="m/d/yyyy">
                  <c:v>39373</c:v>
                </c:pt>
                <c:pt idx="46" formatCode="m/d/yyyy">
                  <c:v>39380</c:v>
                </c:pt>
                <c:pt idx="47">
                  <c:v>39387</c:v>
                </c:pt>
                <c:pt idx="48">
                  <c:v>39393</c:v>
                </c:pt>
                <c:pt idx="49">
                  <c:v>39401</c:v>
                </c:pt>
                <c:pt idx="50">
                  <c:v>39406</c:v>
                </c:pt>
                <c:pt idx="51">
                  <c:v>39419</c:v>
                </c:pt>
                <c:pt idx="52" formatCode="m/d/yyyy">
                  <c:v>39429</c:v>
                </c:pt>
                <c:pt idx="53" formatCode="m/d/yyyy">
                  <c:v>39436</c:v>
                </c:pt>
                <c:pt idx="54" formatCode="m/d/yyyy">
                  <c:v>39443</c:v>
                </c:pt>
                <c:pt idx="55" formatCode="m/d/yyyy">
                  <c:v>39450</c:v>
                </c:pt>
                <c:pt idx="56" formatCode="m/d/yyyy">
                  <c:v>39458</c:v>
                </c:pt>
                <c:pt idx="57" formatCode="m/d/yyyy">
                  <c:v>39464</c:v>
                </c:pt>
                <c:pt idx="58" formatCode="m/d/yyyy">
                  <c:v>39471</c:v>
                </c:pt>
                <c:pt idx="59" formatCode="m/d/yyyy">
                  <c:v>39478</c:v>
                </c:pt>
                <c:pt idx="60" formatCode="m/d/yyyy">
                  <c:v>39482</c:v>
                </c:pt>
                <c:pt idx="61" formatCode="m/d/yyyy">
                  <c:v>39492</c:v>
                </c:pt>
                <c:pt idx="62" formatCode="m/d/yyyy">
                  <c:v>39497</c:v>
                </c:pt>
                <c:pt idx="63" formatCode="m/d/yyyy">
                  <c:v>39504</c:v>
                </c:pt>
                <c:pt idx="64" formatCode="m/d/yyyy">
                  <c:v>39513</c:v>
                </c:pt>
                <c:pt idx="65" formatCode="m/d/yyyy">
                  <c:v>39520</c:v>
                </c:pt>
                <c:pt idx="66" formatCode="m/d/yyyy">
                  <c:v>39525</c:v>
                </c:pt>
                <c:pt idx="67" formatCode="m/d/yyyy">
                  <c:v>39534</c:v>
                </c:pt>
                <c:pt idx="68" formatCode="m/d/yyyy">
                  <c:v>39545</c:v>
                </c:pt>
                <c:pt idx="69" formatCode="m/d/yyyy">
                  <c:v>39555</c:v>
                </c:pt>
                <c:pt idx="70" formatCode="m/d/yyyy">
                  <c:v>39561</c:v>
                </c:pt>
                <c:pt idx="71" formatCode="m/d/yyyy">
                  <c:v>39570</c:v>
                </c:pt>
                <c:pt idx="72" formatCode="m/d/yyyy">
                  <c:v>39576</c:v>
                </c:pt>
                <c:pt idx="73" formatCode="m/d/yyyy">
                  <c:v>39583</c:v>
                </c:pt>
                <c:pt idx="74" formatCode="m/d/yyyy">
                  <c:v>39591</c:v>
                </c:pt>
                <c:pt idx="75" formatCode="m/d/yyyy">
                  <c:v>39597</c:v>
                </c:pt>
                <c:pt idx="76" formatCode="m/d/yyyy">
                  <c:v>39604</c:v>
                </c:pt>
                <c:pt idx="77" formatCode="m/d/yyyy">
                  <c:v>39611</c:v>
                </c:pt>
                <c:pt idx="78" formatCode="m/d/yyyy">
                  <c:v>39618</c:v>
                </c:pt>
                <c:pt idx="79" formatCode="m/d/yyyy">
                  <c:v>39625</c:v>
                </c:pt>
              </c:numCache>
            </c:numRef>
          </c:xVal>
          <c:yVal>
            <c:numRef>
              <c:f>'key graph'!$F$4:$F$85</c:f>
              <c:numCache>
                <c:formatCode>General</c:formatCode>
                <c:ptCount val="82"/>
                <c:pt idx="0">
                  <c:v>934</c:v>
                </c:pt>
                <c:pt idx="1">
                  <c:v>920</c:v>
                </c:pt>
                <c:pt idx="2">
                  <c:v>915</c:v>
                </c:pt>
                <c:pt idx="3">
                  <c:v>888</c:v>
                </c:pt>
                <c:pt idx="4">
                  <c:v>895</c:v>
                </c:pt>
                <c:pt idx="5">
                  <c:v>846</c:v>
                </c:pt>
                <c:pt idx="6">
                  <c:v>668</c:v>
                </c:pt>
                <c:pt idx="7">
                  <c:v>427</c:v>
                </c:pt>
                <c:pt idx="8">
                  <c:v>304</c:v>
                </c:pt>
                <c:pt idx="9">
                  <c:v>317</c:v>
                </c:pt>
                <c:pt idx="10">
                  <c:v>664</c:v>
                </c:pt>
                <c:pt idx="11">
                  <c:v>776</c:v>
                </c:pt>
                <c:pt idx="12">
                  <c:v>876</c:v>
                </c:pt>
                <c:pt idx="13">
                  <c:v>830</c:v>
                </c:pt>
                <c:pt idx="14">
                  <c:v>522</c:v>
                </c:pt>
                <c:pt idx="15">
                  <c:v>661</c:v>
                </c:pt>
                <c:pt idx="16">
                  <c:v>740</c:v>
                </c:pt>
                <c:pt idx="17">
                  <c:v>697</c:v>
                </c:pt>
                <c:pt idx="18">
                  <c:v>672</c:v>
                </c:pt>
                <c:pt idx="19">
                  <c:v>621</c:v>
                </c:pt>
                <c:pt idx="20">
                  <c:v>518</c:v>
                </c:pt>
                <c:pt idx="21">
                  <c:v>437</c:v>
                </c:pt>
                <c:pt idx="22">
                  <c:v>459</c:v>
                </c:pt>
                <c:pt idx="23">
                  <c:v>445</c:v>
                </c:pt>
                <c:pt idx="24">
                  <c:v>356</c:v>
                </c:pt>
                <c:pt idx="25">
                  <c:v>362</c:v>
                </c:pt>
                <c:pt idx="26">
                  <c:v>366</c:v>
                </c:pt>
                <c:pt idx="27">
                  <c:v>356</c:v>
                </c:pt>
                <c:pt idx="28">
                  <c:v>428</c:v>
                </c:pt>
                <c:pt idx="29">
                  <c:v>437</c:v>
                </c:pt>
                <c:pt idx="30">
                  <c:v>402</c:v>
                </c:pt>
                <c:pt idx="31">
                  <c:v>422</c:v>
                </c:pt>
                <c:pt idx="32">
                  <c:v>498</c:v>
                </c:pt>
                <c:pt idx="33">
                  <c:v>435</c:v>
                </c:pt>
                <c:pt idx="34">
                  <c:v>380</c:v>
                </c:pt>
                <c:pt idx="35">
                  <c:v>374</c:v>
                </c:pt>
                <c:pt idx="36">
                  <c:v>288</c:v>
                </c:pt>
                <c:pt idx="37">
                  <c:v>304</c:v>
                </c:pt>
                <c:pt idx="38">
                  <c:v>326</c:v>
                </c:pt>
                <c:pt idx="39">
                  <c:v>324</c:v>
                </c:pt>
                <c:pt idx="40">
                  <c:v>328</c:v>
                </c:pt>
                <c:pt idx="41">
                  <c:v>371</c:v>
                </c:pt>
                <c:pt idx="42">
                  <c:v>331</c:v>
                </c:pt>
                <c:pt idx="43">
                  <c:v>378</c:v>
                </c:pt>
                <c:pt idx="44">
                  <c:v>240</c:v>
                </c:pt>
                <c:pt idx="45">
                  <c:v>130</c:v>
                </c:pt>
                <c:pt idx="46">
                  <c:v>170</c:v>
                </c:pt>
                <c:pt idx="47">
                  <c:v>188</c:v>
                </c:pt>
                <c:pt idx="48">
                  <c:v>147</c:v>
                </c:pt>
                <c:pt idx="49">
                  <c:v>66.099999999999994</c:v>
                </c:pt>
                <c:pt idx="50">
                  <c:v>62.2</c:v>
                </c:pt>
                <c:pt idx="51">
                  <c:v>78.7</c:v>
                </c:pt>
                <c:pt idx="52">
                  <c:v>86.4</c:v>
                </c:pt>
                <c:pt idx="53">
                  <c:v>166</c:v>
                </c:pt>
                <c:pt idx="54">
                  <c:v>113</c:v>
                </c:pt>
                <c:pt idx="55">
                  <c:v>157</c:v>
                </c:pt>
                <c:pt idx="56">
                  <c:v>126</c:v>
                </c:pt>
                <c:pt idx="57">
                  <c:v>148</c:v>
                </c:pt>
                <c:pt idx="58">
                  <c:v>112</c:v>
                </c:pt>
                <c:pt idx="59">
                  <c:v>98.2</c:v>
                </c:pt>
                <c:pt idx="60">
                  <c:v>39.200000000000003</c:v>
                </c:pt>
                <c:pt idx="61">
                  <c:v>41.8</c:v>
                </c:pt>
                <c:pt idx="62">
                  <c:v>49</c:v>
                </c:pt>
                <c:pt idx="63">
                  <c:v>44.5</c:v>
                </c:pt>
                <c:pt idx="64">
                  <c:v>52.7</c:v>
                </c:pt>
                <c:pt idx="65">
                  <c:v>77.400000000000006</c:v>
                </c:pt>
                <c:pt idx="66">
                  <c:v>159</c:v>
                </c:pt>
                <c:pt idx="67">
                  <c:v>220</c:v>
                </c:pt>
                <c:pt idx="68">
                  <c:v>86.5</c:v>
                </c:pt>
                <c:pt idx="69">
                  <c:v>39.9</c:v>
                </c:pt>
                <c:pt idx="70">
                  <c:v>84.6</c:v>
                </c:pt>
                <c:pt idx="71">
                  <c:v>39.200000000000003</c:v>
                </c:pt>
                <c:pt idx="72">
                  <c:v>95.1</c:v>
                </c:pt>
                <c:pt idx="73">
                  <c:v>142</c:v>
                </c:pt>
                <c:pt idx="74">
                  <c:v>180</c:v>
                </c:pt>
                <c:pt idx="75">
                  <c:v>199</c:v>
                </c:pt>
                <c:pt idx="76">
                  <c:v>174</c:v>
                </c:pt>
                <c:pt idx="77">
                  <c:v>295</c:v>
                </c:pt>
                <c:pt idx="78">
                  <c:v>714</c:v>
                </c:pt>
                <c:pt idx="79">
                  <c:v>499</c:v>
                </c:pt>
              </c:numCache>
            </c:numRef>
          </c:yVal>
          <c:smooth val="1"/>
        </c:ser>
        <c:axId val="133842816"/>
        <c:axId val="65417984"/>
      </c:scatterChart>
      <c:valAx>
        <c:axId val="133842816"/>
        <c:scaling>
          <c:orientation val="minMax"/>
        </c:scaling>
        <c:axPos val="b"/>
        <c:numFmt formatCode="d\-mmm\-yy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417984"/>
        <c:crosses val="autoZero"/>
        <c:crossBetween val="midCat"/>
      </c:valAx>
      <c:valAx>
        <c:axId val="65417984"/>
        <c:scaling>
          <c:orientation val="minMax"/>
          <c:max val="1200"/>
          <c:min val="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mg/l</a:t>
                </a:r>
              </a:p>
            </c:rich>
          </c:tx>
          <c:layout>
            <c:manualLayout>
              <c:xMode val="edge"/>
              <c:yMode val="edge"/>
              <c:x val="2.7272727272727622E-2"/>
              <c:y val="0.4054054054054054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3842816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1900384544955165"/>
          <c:y val="0.8637830797466105"/>
          <c:w val="0.17090928179432427"/>
          <c:h val="0.11547911547911549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E44FA3C-C1C1-4731-92AE-4B4FC63C9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459288"/>
            <a:ext cx="568325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A3D5AF3-99D2-4250-844E-8AB3F3120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2D61C9-18E7-4593-8E1C-524D8F8789E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2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C862C-981F-4F3C-8E42-2949887850B3}" type="datetime1">
              <a:rPr lang="en-US" smtClean="0"/>
              <a:pPr>
                <a:defRPr/>
              </a:pPr>
              <a:t>2/20/2015</a:t>
            </a:fld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Apex Engineering, PLLC                         Mark Reinsel, Ph.D., P.E.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07C34-0F9A-4838-8136-45611919C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CC75E-846D-469C-BDE5-EE58C5AE1203}" type="datetime1">
              <a:rPr lang="en-US" smtClean="0"/>
              <a:pPr>
                <a:defRPr/>
              </a:pPr>
              <a:t>2/20/2015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3C3C5-B341-4F4B-9862-3BBABE72E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Apex Engineering, PLLC                         Mark Reinsel, Ph.D., P.E.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5A6D4-03BD-4FF8-B60D-731BBE6D1D4C}" type="datetime1">
              <a:rPr lang="en-US" smtClean="0"/>
              <a:pPr>
                <a:defRPr/>
              </a:pPr>
              <a:t>2/20/2015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FDA4F-8065-412E-9F04-131B12F48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Apex Engineering, PLLC                         Mark Reinsel, Ph.D., P.E.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77C42-F25A-4FF0-A7A7-71AFD3F65477}" type="datetime1">
              <a:rPr lang="en-US" smtClean="0"/>
              <a:pPr>
                <a:defRPr/>
              </a:pPr>
              <a:t>2/20/2015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E8CEA-A598-4CE6-A48E-6C651105B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Apex Engineering, PLLC                         Mark Reinsel, Ph.D., P.E.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48BB2-E24B-4B55-A92F-7B48EE690ADC}" type="datetime1">
              <a:rPr lang="en-US" smtClean="0"/>
              <a:pPr>
                <a:defRPr/>
              </a:pPr>
              <a:t>2/20/2015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CECF7-C51C-45B2-A3E6-8AAACCD36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Apex Engineering, PLLC                         Mark Reinsel, Ph.D., P.E.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7CF62-6BC8-48D0-8890-DDD1329F5978}" type="datetime1">
              <a:rPr lang="en-US" smtClean="0"/>
              <a:pPr>
                <a:defRPr/>
              </a:pPr>
              <a:t>2/20/2015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CCFB2-D432-4AA9-ACC9-72A530508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Apex Engineering, PLLC                         Mark Reinsel, Ph.D., P.E.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5410C-42F9-41C3-9E3E-71F4FC7780E4}" type="datetime1">
              <a:rPr lang="en-US" smtClean="0"/>
              <a:pPr>
                <a:defRPr/>
              </a:pPr>
              <a:t>2/20/2015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BE5D2-6988-4FD5-912F-34E25C398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Apex Engineering, PLLC                         Mark Reinsel, Ph.D., P.E.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A2518-4161-473D-A775-D41C59EBDE94}" type="datetime1">
              <a:rPr lang="en-US" smtClean="0"/>
              <a:pPr>
                <a:defRPr/>
              </a:pPr>
              <a:t>2/20/2015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C533D-233C-4525-A80C-69365AA1B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Apex Engineering, PLLC                         Mark Reinsel, Ph.D., P.E.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46856-455D-486B-A83E-941D125073F4}" type="datetime1">
              <a:rPr lang="en-US" smtClean="0"/>
              <a:pPr>
                <a:defRPr/>
              </a:pPr>
              <a:t>2/20/2015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928FA-DF7E-4653-B89F-7B9C0124E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Apex Engineering, PLLC                         Mark Reinsel, Ph.D., P.E.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5013B-800A-4422-9B01-27C93639A358}" type="datetime1">
              <a:rPr lang="en-US" smtClean="0"/>
              <a:pPr>
                <a:defRPr/>
              </a:pPr>
              <a:t>2/20/2015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48AB3-720F-4B42-8CE2-08E5F33C4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Apex Engineering, PLLC                         Mark Reinsel, Ph.D., P.E.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61705-2D22-4C85-9CF2-0ED80E3CA4BF}" type="datetime1">
              <a:rPr lang="en-US" smtClean="0"/>
              <a:pPr>
                <a:defRPr/>
              </a:pPr>
              <a:t>2/20/2015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0EB1D-7E6F-4C50-B264-E8F1F8D26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Apex Engineering, PLLC                         Mark Reinsel, Ph.D., P.E.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54E02-730E-4AEE-904A-269B3F77F855}" type="datetime1">
              <a:rPr lang="en-US" smtClean="0"/>
              <a:pPr>
                <a:defRPr/>
              </a:pPr>
              <a:t>2/20/2015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5254C-7FE6-400A-AC73-F87A569C8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Apex Engineering, PLLC                         Mark Reinsel, Ph.D., P.E.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4AFFB-34E2-4CAA-BBD5-4B91BE870F48}" type="datetime1">
              <a:rPr lang="en-US" smtClean="0"/>
              <a:pPr>
                <a:defRPr/>
              </a:pPr>
              <a:t>2/20/2015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B9C0F-D8AF-486F-A35E-5B9163DF2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Apex Engineering, PLLC                         Mark Reinsel, Ph.D., P.E.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28D4FF7-F2D7-43AC-8D64-54DCDDB8EA7E}" type="datetime1">
              <a:rPr lang="en-US" smtClean="0"/>
              <a:pPr>
                <a:defRPr/>
              </a:pPr>
              <a:t>2/20/2015</a:t>
            </a:fld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074294-BE8B-48B5-A2EE-4EEC362D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2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4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02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Apex Engineering, PLLC                         Mark Reinsel, Ph.D., P.E.</a:t>
            </a:r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4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</p:sldLayoutIdLst>
  <p:transition>
    <p:dissolve/>
  </p:transition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apexengineering.us/" TargetMode="External"/><Relationship Id="rId2" Type="http://schemas.openxmlformats.org/officeDocument/2006/relationships/hyperlink" Target="mailto:mark@apexengineering.u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xi@mailpuppy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3E7312-702D-4B70-8044-033E40FCFA3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828800"/>
            <a:ext cx="8610600" cy="2514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i="1" dirty="0" smtClean="0">
                <a:solidFill>
                  <a:srgbClr val="FFFFCC"/>
                </a:solidFill>
                <a:effectLst/>
              </a:rPr>
              <a:t>Methodology and Processes </a:t>
            </a:r>
          </a:p>
          <a:p>
            <a:pPr eaLnBrk="1" hangingPunct="1">
              <a:defRPr/>
            </a:pPr>
            <a:r>
              <a:rPr lang="en-US" sz="4000" b="1" i="1" dirty="0" smtClean="0">
                <a:solidFill>
                  <a:srgbClr val="FFFFCC"/>
                </a:solidFill>
                <a:effectLst/>
              </a:rPr>
              <a:t>for Mine Water Treatment</a:t>
            </a:r>
          </a:p>
          <a:p>
            <a:pPr eaLnBrk="1" hangingPunct="1">
              <a:defRPr/>
            </a:pPr>
            <a:endParaRPr lang="en-US" sz="3500" b="1" i="1" dirty="0" smtClean="0">
              <a:solidFill>
                <a:srgbClr val="FFFFCC"/>
              </a:solidFill>
              <a:effectLst/>
            </a:endParaRPr>
          </a:p>
          <a:p>
            <a:pPr eaLnBrk="1" hangingPunct="1">
              <a:defRPr/>
            </a:pPr>
            <a:r>
              <a:rPr lang="en-US" b="1" i="1" dirty="0" smtClean="0">
                <a:solidFill>
                  <a:srgbClr val="FFFFCC"/>
                </a:solidFill>
                <a:effectLst/>
              </a:rPr>
              <a:t>February 25, 2015</a:t>
            </a:r>
          </a:p>
          <a:p>
            <a:pPr eaLnBrk="1" hangingPunct="1">
              <a:defRPr/>
            </a:pPr>
            <a:endParaRPr lang="en-US" sz="3000" b="1" i="1" dirty="0" smtClean="0">
              <a:solidFill>
                <a:srgbClr val="FFFFCC"/>
              </a:solidFill>
              <a:effectLst/>
            </a:endParaRPr>
          </a:p>
          <a:p>
            <a:pPr eaLnBrk="1" hangingPunct="1">
              <a:defRPr/>
            </a:pPr>
            <a:endParaRPr lang="en-US" sz="2800" b="1" i="1" dirty="0" smtClean="0">
              <a:solidFill>
                <a:srgbClr val="FFFFCC"/>
              </a:solidFill>
              <a:effectLst/>
            </a:endParaRPr>
          </a:p>
          <a:p>
            <a:pPr eaLnBrk="1" hangingPunct="1">
              <a:defRPr/>
            </a:pPr>
            <a:endParaRPr lang="en-US" b="1" dirty="0" smtClean="0"/>
          </a:p>
        </p:txBody>
      </p:sp>
      <p:pic>
        <p:nvPicPr>
          <p:cNvPr id="11" name="Picture 10" descr="cid:image002.png@01CDF8AF.0462C7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1054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4800" y="5943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Gideon Sarpong, </a:t>
            </a:r>
            <a:r>
              <a:rPr lang="en-US" dirty="0" err="1" smtClean="0"/>
              <a:t>MSc</a:t>
            </a:r>
            <a:r>
              <a:rPr lang="en-US" dirty="0" smtClean="0"/>
              <a:t>., E.I.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67400" y="58790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Mark Reinsel, Ph.D., P.E.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5197475"/>
            <a:ext cx="34194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3"/>
          <p:cNvSpPr>
            <a:spLocks noChangeArrowheads="1"/>
          </p:cNvSpPr>
          <p:nvPr/>
        </p:nvSpPr>
        <p:spPr bwMode="auto">
          <a:xfrm>
            <a:off x="4654550" y="2216150"/>
            <a:ext cx="1441450" cy="9842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Oval 4" descr="Large confetti"/>
          <p:cNvSpPr>
            <a:spLocks noChangeArrowheads="1"/>
          </p:cNvSpPr>
          <p:nvPr/>
        </p:nvSpPr>
        <p:spPr bwMode="auto">
          <a:xfrm>
            <a:off x="4654550" y="4959350"/>
            <a:ext cx="1441450" cy="984250"/>
          </a:xfrm>
          <a:prstGeom prst="ellipse">
            <a:avLst/>
          </a:prstGeom>
          <a:pattFill prst="lgConfetti">
            <a:fgClr>
              <a:schemeClr val="tx1"/>
            </a:fgClr>
            <a:bgClr>
              <a:srgbClr val="E5405D"/>
            </a:bgClr>
          </a:patt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Rectangle 6" descr="Narrow horizontal"/>
          <p:cNvSpPr>
            <a:spLocks noChangeArrowheads="1"/>
          </p:cNvSpPr>
          <p:nvPr/>
        </p:nvSpPr>
        <p:spPr bwMode="auto">
          <a:xfrm>
            <a:off x="4648200" y="2743200"/>
            <a:ext cx="1441450" cy="984250"/>
          </a:xfrm>
          <a:prstGeom prst="rect">
            <a:avLst/>
          </a:prstGeom>
          <a:pattFill prst="narHorz">
            <a:fgClr>
              <a:schemeClr val="tx1"/>
            </a:fgClr>
            <a:bgClr>
              <a:srgbClr val="474747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7" descr="Wide downward diagonal"/>
          <p:cNvSpPr>
            <a:spLocks noChangeArrowheads="1"/>
          </p:cNvSpPr>
          <p:nvPr/>
        </p:nvSpPr>
        <p:spPr bwMode="auto">
          <a:xfrm>
            <a:off x="4654550" y="3816350"/>
            <a:ext cx="1441450" cy="841375"/>
          </a:xfrm>
          <a:prstGeom prst="rect">
            <a:avLst/>
          </a:prstGeom>
          <a:pattFill prst="wdDnDiag">
            <a:fgClr>
              <a:schemeClr val="tx1"/>
            </a:fgClr>
            <a:bgClr>
              <a:srgbClr val="714400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Rectangle 8" descr="Dark vertical"/>
          <p:cNvSpPr>
            <a:spLocks noChangeArrowheads="1"/>
          </p:cNvSpPr>
          <p:nvPr/>
        </p:nvSpPr>
        <p:spPr bwMode="auto">
          <a:xfrm>
            <a:off x="4654550" y="4730750"/>
            <a:ext cx="1441450" cy="771525"/>
          </a:xfrm>
          <a:prstGeom prst="rect">
            <a:avLst/>
          </a:prstGeom>
          <a:pattFill prst="dkVert">
            <a:fgClr>
              <a:schemeClr val="tx1"/>
            </a:fgClr>
            <a:bgClr>
              <a:srgbClr val="037C03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6348413" y="2895600"/>
            <a:ext cx="2514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RESIN IN THE Ca</a:t>
            </a:r>
            <a:r>
              <a:rPr lang="en-US" sz="1400" baseline="30000">
                <a:latin typeface="Times New Roman" pitchFamily="18" charset="0"/>
              </a:rPr>
              <a:t>+2 </a:t>
            </a:r>
            <a:r>
              <a:rPr lang="en-US" sz="1400">
                <a:latin typeface="Times New Roman" pitchFamily="18" charset="0"/>
              </a:rPr>
              <a:t>FORM</a:t>
            </a:r>
          </a:p>
        </p:txBody>
      </p:sp>
      <p:sp>
        <p:nvSpPr>
          <p:cNvPr id="13320" name="Rectangle 10"/>
          <p:cNvSpPr>
            <a:spLocks noChangeArrowheads="1"/>
          </p:cNvSpPr>
          <p:nvPr/>
        </p:nvSpPr>
        <p:spPr bwMode="auto">
          <a:xfrm>
            <a:off x="6348413" y="3971925"/>
            <a:ext cx="26908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RESIN IN THE Mg</a:t>
            </a:r>
            <a:r>
              <a:rPr lang="en-US" sz="1400" baseline="30000">
                <a:latin typeface="Times New Roman" pitchFamily="18" charset="0"/>
              </a:rPr>
              <a:t>+2</a:t>
            </a:r>
            <a:r>
              <a:rPr lang="en-US" sz="1400">
                <a:latin typeface="Times New Roman" pitchFamily="18" charset="0"/>
              </a:rPr>
              <a:t> FORM</a:t>
            </a:r>
          </a:p>
        </p:txBody>
      </p:sp>
      <p:sp>
        <p:nvSpPr>
          <p:cNvPr id="13321" name="Rectangle 11"/>
          <p:cNvSpPr>
            <a:spLocks noChangeArrowheads="1"/>
          </p:cNvSpPr>
          <p:nvPr/>
        </p:nvSpPr>
        <p:spPr bwMode="auto">
          <a:xfrm>
            <a:off x="6348413" y="4886325"/>
            <a:ext cx="22336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RESIN IN THE Na</a:t>
            </a:r>
            <a:r>
              <a:rPr lang="en-US" sz="1400" baseline="30000">
                <a:latin typeface="Times New Roman" pitchFamily="18" charset="0"/>
              </a:rPr>
              <a:t>+</a:t>
            </a:r>
            <a:r>
              <a:rPr lang="en-US" sz="1400">
                <a:latin typeface="Times New Roman" pitchFamily="18" charset="0"/>
              </a:rPr>
              <a:t> FORM</a:t>
            </a:r>
          </a:p>
        </p:txBody>
      </p:sp>
      <p:sp>
        <p:nvSpPr>
          <p:cNvPr id="13322" name="Rectangle 12"/>
          <p:cNvSpPr>
            <a:spLocks noChangeArrowheads="1"/>
          </p:cNvSpPr>
          <p:nvPr/>
        </p:nvSpPr>
        <p:spPr bwMode="auto">
          <a:xfrm>
            <a:off x="4322763" y="5756275"/>
            <a:ext cx="614362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endParaRPr lang="en-US" sz="2800">
              <a:latin typeface="Times New Roman" pitchFamily="18" charset="0"/>
            </a:endParaRPr>
          </a:p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13323" name="Line 13"/>
          <p:cNvSpPr>
            <a:spLocks noChangeShapeType="1"/>
          </p:cNvSpPr>
          <p:nvPr/>
        </p:nvSpPr>
        <p:spPr bwMode="auto">
          <a:xfrm>
            <a:off x="5738813" y="19812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Line 14"/>
          <p:cNvSpPr>
            <a:spLocks noChangeShapeType="1"/>
          </p:cNvSpPr>
          <p:nvPr/>
        </p:nvSpPr>
        <p:spPr bwMode="auto">
          <a:xfrm>
            <a:off x="5738813" y="198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Line 15"/>
          <p:cNvSpPr>
            <a:spLocks noChangeShapeType="1"/>
          </p:cNvSpPr>
          <p:nvPr/>
        </p:nvSpPr>
        <p:spPr bwMode="auto">
          <a:xfrm>
            <a:off x="5738813" y="5943600"/>
            <a:ext cx="0" cy="352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Line 16"/>
          <p:cNvSpPr>
            <a:spLocks noChangeShapeType="1"/>
          </p:cNvSpPr>
          <p:nvPr/>
        </p:nvSpPr>
        <p:spPr bwMode="auto">
          <a:xfrm>
            <a:off x="5738813" y="63246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Text Box 17"/>
          <p:cNvSpPr txBox="1">
            <a:spLocks noChangeArrowheads="1"/>
          </p:cNvSpPr>
          <p:nvPr/>
        </p:nvSpPr>
        <p:spPr bwMode="auto">
          <a:xfrm>
            <a:off x="6332538" y="1825625"/>
            <a:ext cx="2911475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WATER W/ CaCl</a:t>
            </a:r>
            <a:r>
              <a:rPr lang="en-US" sz="1400" baseline="-25000"/>
              <a:t>2</a:t>
            </a:r>
            <a:r>
              <a:rPr lang="en-US" sz="1400"/>
              <a:t>, NaHCO</a:t>
            </a:r>
            <a:r>
              <a:rPr lang="en-US" sz="1400" baseline="-25000"/>
              <a:t>3</a:t>
            </a:r>
            <a:r>
              <a:rPr lang="en-US" sz="1400"/>
              <a:t>, MgSO</a:t>
            </a:r>
            <a:r>
              <a:rPr lang="en-US" sz="1400" baseline="-25000"/>
              <a:t>4</a:t>
            </a:r>
            <a:endParaRPr lang="en-US" sz="1400"/>
          </a:p>
        </p:txBody>
      </p:sp>
      <p:sp>
        <p:nvSpPr>
          <p:cNvPr id="13328" name="Text Box 18"/>
          <p:cNvSpPr txBox="1">
            <a:spLocks noChangeArrowheads="1"/>
          </p:cNvSpPr>
          <p:nvPr/>
        </p:nvSpPr>
        <p:spPr bwMode="auto">
          <a:xfrm>
            <a:off x="6308725" y="6172200"/>
            <a:ext cx="28590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WATER W/ NaCl, NaHCO</a:t>
            </a:r>
            <a:r>
              <a:rPr lang="en-US" sz="1400" baseline="-25000"/>
              <a:t>3</a:t>
            </a:r>
            <a:r>
              <a:rPr lang="en-US" sz="1400"/>
              <a:t>, Na</a:t>
            </a:r>
            <a:r>
              <a:rPr lang="en-US" sz="1400" baseline="-25000"/>
              <a:t>2</a:t>
            </a:r>
            <a:r>
              <a:rPr lang="en-US" sz="1400"/>
              <a:t>SO</a:t>
            </a:r>
            <a:r>
              <a:rPr lang="en-US" sz="1400" baseline="-25000"/>
              <a:t>4</a:t>
            </a:r>
            <a:endParaRPr lang="en-US" sz="1400"/>
          </a:p>
        </p:txBody>
      </p:sp>
      <p:sp>
        <p:nvSpPr>
          <p:cNvPr id="13330" name="Slide Number Placeholder 19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DA16828-A40A-412A-B860-065301278F9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1" name="Text Placeholder 7"/>
          <p:cNvSpPr txBox="1">
            <a:spLocks/>
          </p:cNvSpPr>
          <p:nvPr/>
        </p:nvSpPr>
        <p:spPr>
          <a:xfrm>
            <a:off x="457200" y="5638800"/>
            <a:ext cx="3276600" cy="3810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IX vessels at Buckhorn Mountain</a:t>
            </a:r>
          </a:p>
        </p:txBody>
      </p:sp>
      <p:pic>
        <p:nvPicPr>
          <p:cNvPr id="13332" name="Picture 4" descr="091307 0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81200"/>
            <a:ext cx="4267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381000" y="1524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en-US" sz="4000" b="1" dirty="0"/>
              <a:t>Ion Exchange (Chemical)</a:t>
            </a:r>
            <a:endParaRPr lang="en-US" sz="35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animBg="1"/>
      <p:bldP spid="13316" grpId="0" animBg="1"/>
      <p:bldP spid="13317" grpId="0" animBg="1"/>
      <p:bldP spid="13318" grpId="0" animBg="1"/>
      <p:bldP spid="13319" grpId="0"/>
      <p:bldP spid="13320" grpId="0"/>
      <p:bldP spid="13321" grpId="0"/>
      <p:bldP spid="13323" grpId="0" animBg="1"/>
      <p:bldP spid="13324" grpId="0" animBg="1"/>
      <p:bldP spid="13325" grpId="0" animBg="1"/>
      <p:bldP spid="13326" grpId="0" animBg="1"/>
      <p:bldP spid="13327" grpId="0"/>
      <p:bldP spid="13328" grpId="0"/>
      <p:bldP spid="21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Placeholder 7" descr="Key startup 008--Tank 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2133600"/>
            <a:ext cx="4038600" cy="3581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5791200"/>
            <a:ext cx="4267200" cy="381000"/>
          </a:xfrm>
        </p:spPr>
        <p:txBody>
          <a:bodyPr/>
          <a:lstStyle/>
          <a:p>
            <a:pPr algn="ctr">
              <a:defRPr/>
            </a:pPr>
            <a:r>
              <a:rPr lang="en-US" sz="1800" dirty="0" smtClean="0"/>
              <a:t>Biological treatment system at Key Mine (Republic, WA)</a:t>
            </a:r>
            <a:endParaRPr lang="en-US" sz="1800" dirty="0"/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7AB460C-EC8A-41D0-84AC-6EFB6C2FC778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14342" name="Picture Placeholder 7" descr="PHOTO.JPG"/>
          <p:cNvPicPr>
            <a:picLocks noChangeAspect="1"/>
          </p:cNvPicPr>
          <p:nvPr/>
        </p:nvPicPr>
        <p:blipFill>
          <a:blip r:embed="rId3" cstate="print"/>
          <a:srcRect l="8" r="8"/>
          <a:stretch>
            <a:fillRect/>
          </a:stretch>
        </p:blipFill>
        <p:spPr bwMode="auto">
          <a:xfrm>
            <a:off x="4572000" y="2133600"/>
            <a:ext cx="4343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3"/>
          <p:cNvSpPr txBox="1">
            <a:spLocks/>
          </p:cNvSpPr>
          <p:nvPr/>
        </p:nvSpPr>
        <p:spPr bwMode="auto">
          <a:xfrm>
            <a:off x="4459288" y="5791200"/>
            <a:ext cx="4532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Biological nitrate removal system at Stillwater Mine (Nye, MT)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</a:rPr>
              <a:t>Attached Growth (Biological)</a:t>
            </a:r>
            <a:endParaRPr lang="en-US" sz="35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733DDD6-B92B-4F6A-9BCF-5487C25A945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536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  <a:effectLst/>
              </a:rPr>
              <a:t>Bench/Pilot Testing</a:t>
            </a:r>
            <a:endParaRPr lang="en-US" sz="4000" i="1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dirty="0" smtClean="0">
                <a:solidFill>
                  <a:srgbClr val="FFFFCC"/>
                </a:solidFill>
                <a:effectLst/>
              </a:rPr>
              <a:t>Will determine whether selected technology can meet discharge limits</a:t>
            </a:r>
          </a:p>
          <a:p>
            <a:pPr eaLnBrk="1" hangingPunct="1">
              <a:defRPr/>
            </a:pPr>
            <a:r>
              <a:rPr lang="en-US" sz="3500" dirty="0" smtClean="0">
                <a:solidFill>
                  <a:srgbClr val="FFFFCC"/>
                </a:solidFill>
                <a:effectLst/>
              </a:rPr>
              <a:t>Can provide valuable information for full-scale capital and operating costs</a:t>
            </a:r>
          </a:p>
          <a:p>
            <a:pPr eaLnBrk="1" hangingPunct="1">
              <a:defRPr/>
            </a:pPr>
            <a:r>
              <a:rPr lang="en-US" sz="3500" dirty="0" smtClean="0">
                <a:solidFill>
                  <a:srgbClr val="FFFFCC"/>
                </a:solidFill>
                <a:effectLst/>
              </a:rPr>
              <a:t>May be required by agencies</a:t>
            </a:r>
          </a:p>
          <a:p>
            <a:pPr eaLnBrk="1" hangingPunct="1">
              <a:defRPr/>
            </a:pPr>
            <a:r>
              <a:rPr lang="en-US" sz="3500" dirty="0" smtClean="0">
                <a:solidFill>
                  <a:srgbClr val="FFFFCC"/>
                </a:solidFill>
                <a:effectLst/>
              </a:rPr>
              <a:t>Bench testing is simpler, shorter and less expensive than pilot testing</a:t>
            </a:r>
          </a:p>
          <a:p>
            <a:pPr eaLnBrk="1" hangingPunct="1">
              <a:defRPr/>
            </a:pPr>
            <a:r>
              <a:rPr lang="en-US" sz="3500" dirty="0" smtClean="0">
                <a:solidFill>
                  <a:srgbClr val="FFFFCC"/>
                </a:solidFill>
                <a:effectLst/>
              </a:rPr>
              <a:t>Jar tests or column tests?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5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94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3B29E4D-2329-4F45-A105-88A544DF50E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638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  <a:effectLst/>
              </a:rPr>
              <a:t>Bench Testing Options</a:t>
            </a:r>
            <a:endParaRPr lang="en-US" sz="4000" i="1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2362200"/>
          <a:ext cx="8229600" cy="2602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524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Possible Jar Test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Possible Column Tests</a:t>
                      </a:r>
                      <a:endParaRPr lang="en-US" sz="2800" dirty="0"/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Chemical Precipitation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Leach Testing for Nitrate/Ammonia</a:t>
                      </a:r>
                      <a:endParaRPr lang="en-US" sz="2800" dirty="0"/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Coagulation/Flocculation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Ion Exchange (IX)</a:t>
                      </a:r>
                      <a:endParaRPr lang="en-US" sz="2800" dirty="0"/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Ion Exchange (IX)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Biological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4017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Common Pollutants and Recommended Treatment Technology</a:t>
            </a: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2260600"/>
          <a:ext cx="82296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Pollutants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 Technology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Arsenic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Coagulation/Filtration (CF), Adsorption, IX, </a:t>
                      </a:r>
                      <a:r>
                        <a:rPr lang="en-US" baseline="0" dirty="0" smtClean="0"/>
                        <a:t>Reverse Osmosis (RO)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Jerritt Canyon</a:t>
                      </a:r>
                      <a:r>
                        <a:rPr lang="en-US" baseline="0" dirty="0" smtClean="0"/>
                        <a:t> Mine and many others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Antimony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Coagulation/Filtration, Adsorption, 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Jerritt Canyon Mine and others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Nitrate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Biological Treatment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Key Mine, Stillwater and many others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Sulfate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Biological</a:t>
                      </a:r>
                      <a:r>
                        <a:rPr lang="en-US" baseline="0" dirty="0" smtClean="0"/>
                        <a:t> Treatment, </a:t>
                      </a:r>
                      <a:r>
                        <a:rPr lang="en-US" baseline="0" dirty="0" err="1" smtClean="0"/>
                        <a:t>Nanofiltration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dirty="0" smtClean="0"/>
                        <a:t>Chemical Precipitation (Lime and Barium Carbonate)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Jerritt Canyon Mine, Key Mine, Kinross </a:t>
                      </a:r>
                      <a:r>
                        <a:rPr lang="en-US" dirty="0" err="1" smtClean="0"/>
                        <a:t>Underdrain</a:t>
                      </a:r>
                      <a:r>
                        <a:rPr lang="en-US" dirty="0" smtClean="0"/>
                        <a:t> and others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4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8142689-6E2C-4E15-931D-5D482D2E09F6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Arsenic and Antimony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EPA Maximum Contaminant Level (MCL):</a:t>
            </a:r>
          </a:p>
          <a:p>
            <a:pPr lvl="1">
              <a:defRPr/>
            </a:pPr>
            <a:r>
              <a:rPr lang="en-US" dirty="0" smtClean="0"/>
              <a:t>Arsenic (As) – 10 ppb (0.010 mg/L)</a:t>
            </a:r>
          </a:p>
          <a:p>
            <a:pPr lvl="1">
              <a:defRPr/>
            </a:pPr>
            <a:r>
              <a:rPr lang="en-US" dirty="0" smtClean="0"/>
              <a:t>Antimony (</a:t>
            </a:r>
            <a:r>
              <a:rPr lang="en-US" dirty="0" err="1" smtClean="0"/>
              <a:t>Sb</a:t>
            </a:r>
            <a:r>
              <a:rPr lang="en-US" dirty="0" smtClean="0"/>
              <a:t>) – 6 ppb (0.006 mg/L)</a:t>
            </a:r>
          </a:p>
          <a:p>
            <a:pPr>
              <a:defRPr/>
            </a:pPr>
            <a:r>
              <a:rPr lang="en-US" dirty="0" smtClean="0"/>
              <a:t>Both contaminants exist in two forms:</a:t>
            </a:r>
          </a:p>
          <a:p>
            <a:pPr lvl="1">
              <a:defRPr/>
            </a:pPr>
            <a:r>
              <a:rPr lang="en-US" dirty="0" smtClean="0"/>
              <a:t>Trivalent (III)</a:t>
            </a:r>
          </a:p>
          <a:p>
            <a:pPr lvl="1">
              <a:defRPr/>
            </a:pPr>
            <a:r>
              <a:rPr lang="en-US" dirty="0" err="1" smtClean="0"/>
              <a:t>Pentavalent</a:t>
            </a:r>
            <a:r>
              <a:rPr lang="en-US" dirty="0" smtClean="0"/>
              <a:t> (V)</a:t>
            </a:r>
          </a:p>
          <a:p>
            <a:pPr>
              <a:defRPr/>
            </a:pPr>
            <a:r>
              <a:rPr lang="en-US" dirty="0" smtClean="0"/>
              <a:t>Toxicities of As (better-known metalloid relative) and </a:t>
            </a:r>
            <a:r>
              <a:rPr lang="en-US" dirty="0" err="1" smtClean="0"/>
              <a:t>Sb</a:t>
            </a:r>
            <a:r>
              <a:rPr lang="en-US" dirty="0" smtClean="0"/>
              <a:t> are similar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lvl="1"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EEDEFC9-1926-45D5-BD3D-3E000A49B8D6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88D0E1C-AE9D-462C-A180-E5D7A42D3EA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Representative Water Quality</a:t>
            </a:r>
            <a:endParaRPr lang="en-US" sz="4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0" y="1447800"/>
          <a:ext cx="5943599" cy="4714436"/>
        </p:xfrm>
        <a:graphic>
          <a:graphicData uri="http://schemas.openxmlformats.org/drawingml/2006/table">
            <a:tbl>
              <a:tblPr/>
              <a:tblGrid>
                <a:gridCol w="1516764"/>
                <a:gridCol w="1216939"/>
                <a:gridCol w="1305122"/>
                <a:gridCol w="952387"/>
                <a:gridCol w="952387"/>
              </a:tblGrid>
              <a:tr h="205811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57" marR="626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>
                            <a:lumMod val="9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57" marR="626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Concentration (mg/L)</a:t>
                      </a:r>
                      <a:endParaRPr lang="en-US" sz="140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657" marR="626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64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Category</a:t>
                      </a:r>
                      <a:endParaRPr lang="en-US" sz="1400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657" marR="6265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Parameter</a:t>
                      </a:r>
                      <a:endParaRPr lang="en-US" sz="140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657" marR="62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July 2013</a:t>
                      </a:r>
                      <a:endParaRPr lang="en-US" sz="140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657" marR="6265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4/2/14</a:t>
                      </a:r>
                      <a:endParaRPr lang="en-US" sz="140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657" marR="6265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5/6/14</a:t>
                      </a:r>
                      <a:endParaRPr lang="en-US" sz="140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657" marR="6265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64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Common ions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</a:t>
                      </a:r>
                    </a:p>
                  </a:txBody>
                  <a:tcPr marL="62657" marR="62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7.6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7.6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7.8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455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57" marR="626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</a:t>
                      </a:r>
                    </a:p>
                  </a:txBody>
                  <a:tcPr marL="62657" marR="62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140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455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57" marR="626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Na</a:t>
                      </a:r>
                    </a:p>
                  </a:txBody>
                  <a:tcPr marL="62657" marR="62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455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57" marR="626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Mg</a:t>
                      </a:r>
                    </a:p>
                  </a:txBody>
                  <a:tcPr marL="62657" marR="62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455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57" marR="626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</a:p>
                  </a:txBody>
                  <a:tcPr marL="62657" marR="62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&lt;1.0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&lt;1.0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&lt;1.0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455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57" marR="626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Cl</a:t>
                      </a:r>
                      <a:endParaRPr lang="en-US" sz="1400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657" marR="62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&lt;25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&lt;25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&lt;25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876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57" marR="626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SO</a:t>
                      </a:r>
                      <a:r>
                        <a:rPr lang="en-US" sz="1400" baseline="-250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657" marR="62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490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190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455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>
                            <a:lumMod val="9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57" marR="626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alkalinity</a:t>
                      </a:r>
                    </a:p>
                  </a:txBody>
                  <a:tcPr marL="62657" marR="62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220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130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455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57" marR="626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TDS</a:t>
                      </a:r>
                    </a:p>
                  </a:txBody>
                  <a:tcPr marL="62657" marR="62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880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760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610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964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Metals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As</a:t>
                      </a:r>
                    </a:p>
                  </a:txBody>
                  <a:tcPr marL="62657" marR="62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0.230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0.120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0.094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96455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>
                            <a:lumMod val="9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57" marR="626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</a:t>
                      </a:r>
                      <a:endParaRPr lang="en-US" sz="1400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657" marR="62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0.027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0.031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0.051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455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>
                            <a:lumMod val="9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57" marR="626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Cd</a:t>
                      </a:r>
                      <a:endParaRPr lang="en-US" sz="1400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657" marR="62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&lt;0.002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&lt;0.002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&lt;0.002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455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57" marR="626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</a:t>
                      </a:r>
                    </a:p>
                  </a:txBody>
                  <a:tcPr marL="62657" marR="62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&lt;0.02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0.061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&lt;0.02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455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>
                            <a:lumMod val="9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57" marR="626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Fe</a:t>
                      </a:r>
                    </a:p>
                  </a:txBody>
                  <a:tcPr marL="62657" marR="62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&lt;0.3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&lt;0.3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&lt;0.3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455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57" marR="626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Mn</a:t>
                      </a:r>
                    </a:p>
                  </a:txBody>
                  <a:tcPr marL="62657" marR="62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0.017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0.013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0.012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455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>
                            <a:lumMod val="9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57" marR="626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Pb</a:t>
                      </a:r>
                    </a:p>
                  </a:txBody>
                  <a:tcPr marL="62657" marR="62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0.005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&lt;0.005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&lt;0.005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455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>
                            <a:lumMod val="9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57" marR="626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Sb</a:t>
                      </a:r>
                      <a:endParaRPr lang="en-US" sz="1400" kern="1200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657" marR="62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0.120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0.051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0.036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96455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>
                            <a:lumMod val="9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57" marR="626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</a:t>
                      </a:r>
                    </a:p>
                  </a:txBody>
                  <a:tcPr marL="62657" marR="62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&lt;0.005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&lt;0.005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&lt;0.005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455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>
                            <a:lumMod val="9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57" marR="626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Tl</a:t>
                      </a:r>
                    </a:p>
                  </a:txBody>
                  <a:tcPr marL="62657" marR="62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0.0021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0.0028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0.0019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455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>
                            <a:lumMod val="9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57" marR="626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Zn</a:t>
                      </a:r>
                    </a:p>
                  </a:txBody>
                  <a:tcPr marL="62657" marR="62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0.14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0.12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&lt;0.10</a:t>
                      </a:r>
                    </a:p>
                  </a:txBody>
                  <a:tcPr marL="62657" marR="626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2CC24F8-0BFB-4A27-A49F-52922E33DD14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752600"/>
            <a:ext cx="4495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sz="4000" dirty="0" err="1" smtClean="0"/>
              <a:t>Jerritt</a:t>
            </a:r>
            <a:r>
              <a:rPr lang="en-US" sz="4000" dirty="0" smtClean="0"/>
              <a:t> Canyon Pilot</a:t>
            </a:r>
            <a:endParaRPr lang="en-US" sz="4000" dirty="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52600"/>
            <a:ext cx="3810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76200" y="6096000"/>
            <a:ext cx="7772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Six-inch columns with clear PVC enable evaluation of several types of adsorptive media in parallel</a:t>
            </a:r>
            <a:endParaRPr lang="en-US" sz="14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4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A2CA439-F6F2-4C62-A6B6-5485EA59F425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sz="4000" dirty="0" err="1" smtClean="0"/>
              <a:t>Jerritt</a:t>
            </a:r>
            <a:r>
              <a:rPr lang="en-US" sz="4000" dirty="0" smtClean="0"/>
              <a:t> Canyon CF Results</a:t>
            </a:r>
            <a:endParaRPr lang="en-US" sz="4000" dirty="0"/>
          </a:p>
        </p:txBody>
      </p:sp>
      <p:pic>
        <p:nvPicPr>
          <p:cNvPr id="21509" name="Chart 5"/>
          <p:cNvPicPr>
            <a:picLocks noChangeArrowheads="1"/>
          </p:cNvPicPr>
          <p:nvPr/>
        </p:nvPicPr>
        <p:blipFill>
          <a:blip r:embed="rId2" cstate="print"/>
          <a:srcRect l="-2907" t="-2434" r="-2155" b="-4916"/>
          <a:stretch>
            <a:fillRect/>
          </a:stretch>
        </p:blipFill>
        <p:spPr bwMode="auto">
          <a:xfrm>
            <a:off x="152400" y="2133600"/>
            <a:ext cx="4343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Chart 6"/>
          <p:cNvPicPr>
            <a:picLocks noChangeArrowheads="1"/>
          </p:cNvPicPr>
          <p:nvPr/>
        </p:nvPicPr>
        <p:blipFill>
          <a:blip r:embed="rId3" cstate="print"/>
          <a:srcRect l="-2907" t="-2399" r="-2155" b="-3348"/>
          <a:stretch>
            <a:fillRect/>
          </a:stretch>
        </p:blipFill>
        <p:spPr bwMode="auto">
          <a:xfrm>
            <a:off x="4495800" y="2133600"/>
            <a:ext cx="44958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E8E4421-8CDF-4F8F-9CCD-3BC458DB397D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457200" y="1524000"/>
          <a:ext cx="7772400" cy="4229100"/>
        </p:xfrm>
        <a:graphic>
          <a:graphicData uri="http://schemas.openxmlformats.org/presentationml/2006/ole">
            <p:oleObj spid="_x0000_s1026" r:id="rId3" imgW="5486400" imgH="3657600" progId="">
              <p:embed/>
            </p:oleObj>
          </a:graphicData>
        </a:graphic>
      </p:graphicFrame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457200" y="5867400"/>
            <a:ext cx="800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Overlaid Contour Plot of Antimony and Iron as a function of pH and Iron Dose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sz="4000" dirty="0" err="1" smtClean="0"/>
              <a:t>Jerritt</a:t>
            </a:r>
            <a:r>
              <a:rPr lang="en-US" sz="4000" dirty="0" smtClean="0"/>
              <a:t> Canyon CF Data</a:t>
            </a:r>
            <a:endParaRPr lang="en-US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Contaminants of concern in the mining industry</a:t>
            </a:r>
          </a:p>
          <a:p>
            <a:pPr>
              <a:defRPr/>
            </a:pPr>
            <a:r>
              <a:rPr lang="en-US" dirty="0" smtClean="0"/>
              <a:t>Selecting a treatment process</a:t>
            </a:r>
          </a:p>
          <a:p>
            <a:pPr>
              <a:defRPr/>
            </a:pPr>
            <a:r>
              <a:rPr lang="en-US" dirty="0" smtClean="0"/>
              <a:t>Overview of treatment technologies</a:t>
            </a:r>
          </a:p>
          <a:p>
            <a:pPr>
              <a:defRPr/>
            </a:pPr>
            <a:r>
              <a:rPr lang="en-US" dirty="0" smtClean="0"/>
              <a:t>Recommended mine water treatment processes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9FB5B56-1500-4CDD-A738-ADC5C78AA608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3923E77-D3D5-403D-AE35-E0B41B715540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sz="4000" dirty="0" err="1" smtClean="0"/>
              <a:t>Jerritt</a:t>
            </a:r>
            <a:r>
              <a:rPr lang="en-US" sz="4000" dirty="0" smtClean="0"/>
              <a:t> Canyon Adsorption Results</a:t>
            </a:r>
            <a:endParaRPr lang="en-US" sz="4000" dirty="0"/>
          </a:p>
        </p:txBody>
      </p:sp>
      <p:pic>
        <p:nvPicPr>
          <p:cNvPr id="22533" name="Chart 7"/>
          <p:cNvPicPr>
            <a:picLocks noChangeArrowheads="1"/>
          </p:cNvPicPr>
          <p:nvPr/>
        </p:nvPicPr>
        <p:blipFill>
          <a:blip r:embed="rId2" cstate="print"/>
          <a:srcRect b="-21"/>
          <a:stretch>
            <a:fillRect/>
          </a:stretch>
        </p:blipFill>
        <p:spPr bwMode="auto">
          <a:xfrm>
            <a:off x="838200" y="17526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ED1FA27-3698-4594-BFD6-956B188E8A8A}" type="slidenum">
              <a:rPr lang="en-US" smtClean="0"/>
              <a:pPr/>
              <a:t>21</a:t>
            </a:fld>
            <a:endParaRPr lang="en-US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95400" y="2209800"/>
          <a:ext cx="6400800" cy="3691952"/>
        </p:xfrm>
        <a:graphic>
          <a:graphicData uri="http://schemas.openxmlformats.org/drawingml/2006/table">
            <a:tbl>
              <a:tblPr/>
              <a:tblGrid>
                <a:gridCol w="1840574"/>
                <a:gridCol w="1236206"/>
                <a:gridCol w="1620803"/>
                <a:gridCol w="1703217"/>
              </a:tblGrid>
              <a:tr h="2826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Parameter</a:t>
                      </a:r>
                      <a:endParaRPr lang="en-US" sz="2000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Feed</a:t>
                      </a:r>
                      <a:endParaRPr lang="en-US" sz="200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Permeate</a:t>
                      </a:r>
                      <a:endParaRPr lang="en-US" sz="200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Rejection</a:t>
                      </a:r>
                      <a:endParaRPr lang="en-US" sz="2000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26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Na</a:t>
                      </a:r>
                      <a:endParaRPr lang="en-US" sz="2000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en-US" sz="200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1.9</a:t>
                      </a:r>
                      <a:endParaRPr lang="en-US" sz="200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89%</a:t>
                      </a:r>
                      <a:endParaRPr lang="en-US" sz="2000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6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Mg</a:t>
                      </a:r>
                      <a:endParaRPr lang="en-US" sz="2000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</a:t>
                      </a:r>
                      <a:endParaRPr lang="en-US" sz="200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2.9</a:t>
                      </a:r>
                      <a:endParaRPr lang="en-US" sz="200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94%</a:t>
                      </a:r>
                      <a:endParaRPr lang="en-US" sz="2000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6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</a:t>
                      </a:r>
                      <a:endParaRPr lang="en-US" sz="2000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2.2</a:t>
                      </a:r>
                      <a:endParaRPr lang="en-US" sz="200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0.25</a:t>
                      </a:r>
                      <a:endParaRPr lang="en-US" sz="200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89%</a:t>
                      </a:r>
                      <a:endParaRPr lang="en-US" sz="200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6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</a:t>
                      </a:r>
                      <a:endParaRPr lang="en-US" sz="2000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72</a:t>
                      </a:r>
                      <a:endParaRPr lang="en-US" sz="200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4.3</a:t>
                      </a:r>
                      <a:endParaRPr lang="en-US" sz="200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94%</a:t>
                      </a:r>
                      <a:endParaRPr lang="en-US" sz="200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6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Mn</a:t>
                      </a:r>
                      <a:endParaRPr lang="en-US" sz="2000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0.012</a:t>
                      </a:r>
                      <a:endParaRPr lang="en-US" sz="200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0.0025</a:t>
                      </a:r>
                      <a:endParaRPr lang="en-US" sz="200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79%</a:t>
                      </a:r>
                      <a:endParaRPr lang="en-US" sz="200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6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</a:t>
                      </a:r>
                      <a:endParaRPr lang="en-US" sz="2000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0.094</a:t>
                      </a:r>
                      <a:endParaRPr lang="en-US" sz="2000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0.0064</a:t>
                      </a:r>
                      <a:endParaRPr lang="en-US" sz="200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93%</a:t>
                      </a:r>
                      <a:endParaRPr lang="en-US" sz="200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2826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Sb</a:t>
                      </a:r>
                      <a:endParaRPr lang="en-US" sz="2000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0.036</a:t>
                      </a:r>
                      <a:endParaRPr lang="en-US" sz="2000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0.0015</a:t>
                      </a:r>
                      <a:endParaRPr lang="en-US" sz="2000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96%</a:t>
                      </a:r>
                      <a:endParaRPr lang="en-US" sz="2000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2826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</a:t>
                      </a:r>
                      <a:endParaRPr lang="en-US" sz="200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0.051</a:t>
                      </a:r>
                      <a:endParaRPr lang="en-US" sz="2000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0.0065</a:t>
                      </a:r>
                      <a:endParaRPr lang="en-US" sz="2000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87%</a:t>
                      </a:r>
                      <a:endParaRPr lang="en-US" sz="2000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6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Tl</a:t>
                      </a:r>
                      <a:endParaRPr lang="en-US" sz="200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0.0019</a:t>
                      </a:r>
                      <a:endParaRPr lang="en-US" sz="200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0.0005</a:t>
                      </a:r>
                      <a:endParaRPr lang="en-US" sz="2000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74%</a:t>
                      </a:r>
                      <a:endParaRPr lang="en-US" sz="2000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1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</a:t>
                      </a:r>
                      <a:r>
                        <a:rPr lang="en-US" sz="2000" baseline="-250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300</a:t>
                      </a:r>
                      <a:endParaRPr lang="en-US" sz="200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</a:t>
                      </a:r>
                      <a:endParaRPr lang="en-US" sz="2000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90%</a:t>
                      </a:r>
                      <a:endParaRPr lang="en-US" sz="2000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6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TDS</a:t>
                      </a:r>
                      <a:endParaRPr lang="en-US" sz="2000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610</a:t>
                      </a:r>
                      <a:endParaRPr lang="en-US" sz="2000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</a:t>
                      </a:r>
                      <a:endParaRPr lang="en-US" sz="2000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94%</a:t>
                      </a:r>
                      <a:endParaRPr lang="en-US" sz="2000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sz="4000" dirty="0" err="1" smtClean="0"/>
              <a:t>Jerritt</a:t>
            </a:r>
            <a:r>
              <a:rPr lang="en-US" sz="4000" dirty="0" smtClean="0"/>
              <a:t> Canyon RO Results</a:t>
            </a:r>
            <a:endParaRPr lang="en-US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Arsenic/Antimony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four technologies evaluated (CF, DAF, AM, RO) were successful</a:t>
            </a:r>
          </a:p>
          <a:p>
            <a:r>
              <a:rPr lang="en-US" dirty="0" smtClean="0"/>
              <a:t>High concentrations of As and </a:t>
            </a:r>
            <a:r>
              <a:rPr lang="en-US" dirty="0" err="1" smtClean="0"/>
              <a:t>Sb</a:t>
            </a:r>
            <a:endParaRPr lang="en-US" dirty="0" smtClean="0"/>
          </a:p>
          <a:p>
            <a:r>
              <a:rPr lang="en-US" dirty="0" smtClean="0"/>
              <a:t>For these high concentrations, CF followed by AM polishing was most economical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77CF62-6BC8-48D0-8890-DDD1329F5978}" type="datetime1">
              <a:rPr lang="en-US" smtClean="0"/>
              <a:pPr>
                <a:defRPr/>
              </a:pPr>
              <a:t>2/20/2015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BCCFB2-D432-4AA9-ACC9-72A530508EC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Nitrate Treatment:  Key Mine</a:t>
            </a:r>
            <a:endParaRPr lang="en-US" dirty="0"/>
          </a:p>
        </p:txBody>
      </p:sp>
      <p:sp>
        <p:nvSpPr>
          <p:cNvPr id="2458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73CB820-62C4-4707-A81A-E9AA8637CB27}" type="slidenum">
              <a:rPr lang="en-US" smtClean="0"/>
              <a:pPr/>
              <a:t>23</a:t>
            </a:fld>
            <a:endParaRPr lang="en-US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143000" y="914400"/>
          <a:ext cx="71628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5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600200"/>
            <a:ext cx="4800600" cy="41148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Anox</a:t>
            </a:r>
            <a:r>
              <a:rPr lang="en-US" dirty="0" smtClean="0"/>
              <a:t> </a:t>
            </a:r>
            <a:r>
              <a:rPr lang="en-US" dirty="0" err="1" smtClean="0"/>
              <a:t>Kaldnes</a:t>
            </a:r>
            <a:r>
              <a:rPr lang="en-US" dirty="0" smtClean="0"/>
              <a:t> system </a:t>
            </a:r>
          </a:p>
          <a:p>
            <a:pPr>
              <a:defRPr/>
            </a:pPr>
            <a:r>
              <a:rPr lang="en-US" dirty="0" smtClean="0"/>
              <a:t>Installed in 2006</a:t>
            </a:r>
          </a:p>
          <a:p>
            <a:pPr>
              <a:defRPr/>
            </a:pPr>
            <a:r>
              <a:rPr lang="en-US" dirty="0" smtClean="0"/>
              <a:t>100 </a:t>
            </a:r>
            <a:r>
              <a:rPr lang="en-US" dirty="0" err="1" smtClean="0"/>
              <a:t>gpm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Designed to remove 22 lb/day NH</a:t>
            </a:r>
            <a:r>
              <a:rPr lang="en-US" baseline="-25000" dirty="0" smtClean="0"/>
              <a:t>4</a:t>
            </a:r>
            <a:r>
              <a:rPr lang="en-US" dirty="0" smtClean="0"/>
              <a:t> and 55 </a:t>
            </a:r>
            <a:r>
              <a:rPr lang="en-US" dirty="0" smtClean="0"/>
              <a:t>lbs/day NO</a:t>
            </a:r>
            <a:r>
              <a:rPr lang="en-US" baseline="-25000" dirty="0" smtClean="0"/>
              <a:t>3</a:t>
            </a:r>
            <a:r>
              <a:rPr lang="en-US" dirty="0" smtClean="0"/>
              <a:t>-N</a:t>
            </a:r>
            <a:endParaRPr lang="en-US" baseline="-25000" dirty="0" smtClean="0"/>
          </a:p>
          <a:p>
            <a:pPr>
              <a:defRPr/>
            </a:pPr>
            <a:r>
              <a:rPr lang="en-US" dirty="0" smtClean="0"/>
              <a:t>Methanol feed</a:t>
            </a:r>
            <a:endParaRPr lang="en-US" dirty="0"/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C53688D-520D-4CF4-9E04-A41E51C00130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Nitrate Treatment:  Stillwater East Boulder  </a:t>
            </a:r>
            <a:endParaRPr lang="en-US" sz="4000" dirty="0"/>
          </a:p>
        </p:txBody>
      </p:sp>
      <p:pic>
        <p:nvPicPr>
          <p:cNvPr id="25606" name="Picture 6" descr="Anox system 002--Cell A (nit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419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600200"/>
            <a:ext cx="4267200" cy="452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Design flow of 50 m</a:t>
            </a:r>
            <a:r>
              <a:rPr lang="en-US" baseline="30000" dirty="0" smtClean="0"/>
              <a:t>3</a:t>
            </a:r>
            <a:r>
              <a:rPr lang="en-US" dirty="0" smtClean="0"/>
              <a:t>/hr (220 </a:t>
            </a:r>
            <a:r>
              <a:rPr lang="en-US" dirty="0" err="1" smtClean="0"/>
              <a:t>gpm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smtClean="0"/>
              <a:t>Reduced [</a:t>
            </a:r>
            <a:r>
              <a:rPr lang="en-US" dirty="0" smtClean="0"/>
              <a:t>NO</a:t>
            </a:r>
            <a:r>
              <a:rPr lang="en-US" baseline="-25000" dirty="0" smtClean="0"/>
              <a:t>3</a:t>
            </a:r>
            <a:r>
              <a:rPr lang="en-US" dirty="0" smtClean="0"/>
              <a:t>-N] </a:t>
            </a:r>
            <a:r>
              <a:rPr lang="en-US" dirty="0" smtClean="0"/>
              <a:t>from 35 to 10 mg/L (45 kg/day)</a:t>
            </a:r>
          </a:p>
          <a:p>
            <a:pPr>
              <a:defRPr/>
            </a:pPr>
            <a:r>
              <a:rPr lang="en-US" dirty="0" smtClean="0"/>
              <a:t>Methanol feed</a:t>
            </a:r>
          </a:p>
          <a:p>
            <a:pPr>
              <a:defRPr/>
            </a:pPr>
            <a:r>
              <a:rPr lang="en-US" dirty="0" smtClean="0"/>
              <a:t>Effective but client implemented RO</a:t>
            </a:r>
            <a:endParaRPr lang="en-US" dirty="0"/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16D772C-8831-4E00-B9A5-9AF90245F8FA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Nitrate Treatment:  </a:t>
            </a:r>
            <a:r>
              <a:rPr lang="en-US" sz="4000" dirty="0" err="1" smtClean="0"/>
              <a:t>Minera</a:t>
            </a:r>
            <a:r>
              <a:rPr lang="en-US" sz="4000" dirty="0" smtClean="0"/>
              <a:t> </a:t>
            </a:r>
            <a:r>
              <a:rPr lang="en-US" sz="4000" dirty="0" err="1" smtClean="0"/>
              <a:t>Yanacocha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26630" name="Picture 6" descr="PPpho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752600"/>
            <a:ext cx="43656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191000" cy="4525963"/>
          </a:xfrm>
        </p:spPr>
        <p:txBody>
          <a:bodyPr/>
          <a:lstStyle/>
          <a:p>
            <a:pPr>
              <a:defRPr/>
            </a:pPr>
            <a:r>
              <a:rPr lang="en-US" i="1" dirty="0" smtClean="0"/>
              <a:t>In situ </a:t>
            </a:r>
            <a:r>
              <a:rPr lang="en-US" dirty="0" smtClean="0"/>
              <a:t>treatment for NO</a:t>
            </a:r>
            <a:r>
              <a:rPr lang="en-US" baseline="-25000" dirty="0" smtClean="0"/>
              <a:t>3</a:t>
            </a:r>
            <a:r>
              <a:rPr lang="en-US" dirty="0" smtClean="0"/>
              <a:t> and ClO</a:t>
            </a:r>
            <a:r>
              <a:rPr lang="en-US" baseline="-25000" dirty="0" smtClean="0"/>
              <a:t>4</a:t>
            </a:r>
          </a:p>
          <a:p>
            <a:pPr>
              <a:defRPr/>
            </a:pPr>
            <a:r>
              <a:rPr lang="en-US" dirty="0" smtClean="0"/>
              <a:t>Acetate injection</a:t>
            </a:r>
          </a:p>
          <a:p>
            <a:pPr>
              <a:defRPr/>
            </a:pPr>
            <a:r>
              <a:rPr lang="en-US" dirty="0" smtClean="0"/>
              <a:t>Removal of 48% and 75% of nitrate in two source areas to date</a:t>
            </a:r>
          </a:p>
          <a:p>
            <a:pPr>
              <a:defRPr/>
            </a:pPr>
            <a:r>
              <a:rPr lang="en-US" dirty="0" smtClean="0"/>
              <a:t>[</a:t>
            </a:r>
            <a:r>
              <a:rPr lang="en-US" dirty="0" smtClean="0"/>
              <a:t>NO</a:t>
            </a:r>
            <a:r>
              <a:rPr lang="en-US" baseline="-25000" dirty="0" smtClean="0"/>
              <a:t>3</a:t>
            </a:r>
            <a:r>
              <a:rPr lang="en-US" dirty="0" smtClean="0"/>
              <a:t>-N] </a:t>
            </a:r>
            <a:r>
              <a:rPr lang="en-US" dirty="0" smtClean="0"/>
              <a:t>up to 1400 mg/L</a:t>
            </a:r>
            <a:endParaRPr lang="en-US" dirty="0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024E03B-4298-42B1-9CE4-280E7CCBF298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Nitrate Treatment:  Alpha Explosives</a:t>
            </a:r>
            <a:endParaRPr lang="en-US" sz="4000" dirty="0"/>
          </a:p>
        </p:txBody>
      </p:sp>
      <p:pic>
        <p:nvPicPr>
          <p:cNvPr id="27654" name="Picture 6" descr="Phase I--Geoprobe rig.jpg"/>
          <p:cNvPicPr>
            <a:picLocks noChangeAspect="1"/>
          </p:cNvPicPr>
          <p:nvPr/>
        </p:nvPicPr>
        <p:blipFill>
          <a:blip r:embed="rId2" cstate="print"/>
          <a:srcRect l="4146" r="24876"/>
          <a:stretch>
            <a:fillRect/>
          </a:stretch>
        </p:blipFill>
        <p:spPr bwMode="auto">
          <a:xfrm>
            <a:off x="0" y="1600200"/>
            <a:ext cx="45434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Sulfate Treatment:  Key Mine</a:t>
            </a:r>
            <a:endParaRPr lang="en-US" dirty="0"/>
          </a:p>
        </p:txBody>
      </p:sp>
      <p:sp>
        <p:nvSpPr>
          <p:cNvPr id="2867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8902EFC-CC28-4CBF-B488-4D036F370E58}" type="slidenum">
              <a:rPr lang="en-US" smtClean="0"/>
              <a:pPr/>
              <a:t>27</a:t>
            </a:fld>
            <a:endParaRPr lang="en-US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609600" y="1066800"/>
          <a:ext cx="75438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5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495800" cy="452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One system so far (Marlboro Canyon)</a:t>
            </a:r>
          </a:p>
          <a:p>
            <a:pPr>
              <a:defRPr/>
            </a:pPr>
            <a:r>
              <a:rPr lang="en-US" dirty="0" smtClean="0"/>
              <a:t>Two more planned</a:t>
            </a:r>
          </a:p>
          <a:p>
            <a:pPr>
              <a:defRPr/>
            </a:pPr>
            <a:r>
              <a:rPr lang="en-US" dirty="0" smtClean="0"/>
              <a:t>Flow = 10 </a:t>
            </a:r>
            <a:r>
              <a:rPr lang="en-US" dirty="0" err="1" smtClean="0"/>
              <a:t>gpm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1000 ft long</a:t>
            </a:r>
          </a:p>
          <a:p>
            <a:pPr>
              <a:defRPr/>
            </a:pPr>
            <a:r>
              <a:rPr lang="en-US" dirty="0" smtClean="0"/>
              <a:t>Wood chips, sawdust, straw, limestone, manure</a:t>
            </a:r>
          </a:p>
          <a:p>
            <a:pPr>
              <a:defRPr/>
            </a:pPr>
            <a:r>
              <a:rPr lang="en-US" dirty="0" smtClean="0"/>
              <a:t>[SO4]:  2800 </a:t>
            </a:r>
            <a:r>
              <a:rPr lang="en-US" dirty="0" smtClean="0">
                <a:sym typeface="Wingdings" pitchFamily="2" charset="2"/>
              </a:rPr>
              <a:t> &lt; 250</a:t>
            </a:r>
            <a:endParaRPr lang="en-US" dirty="0"/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093DA27-7076-4056-AB5D-088E5300A1F4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Sulfate Treatment:  </a:t>
            </a:r>
            <a:r>
              <a:rPr lang="en-US" sz="4000" dirty="0" err="1" smtClean="0"/>
              <a:t>Jerritt</a:t>
            </a:r>
            <a:r>
              <a:rPr lang="en-US" sz="4000" dirty="0" smtClean="0"/>
              <a:t> Canyon</a:t>
            </a:r>
            <a:endParaRPr lang="en-US" sz="4000" dirty="0"/>
          </a:p>
        </p:txBody>
      </p:sp>
      <p:pic>
        <p:nvPicPr>
          <p:cNvPr id="29702" name="Picture 6" descr="WP_20140925_02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44958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191000" cy="452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Removal of SO</a:t>
            </a:r>
            <a:r>
              <a:rPr lang="en-US" baseline="-25000" dirty="0" smtClean="0"/>
              <a:t>4</a:t>
            </a:r>
            <a:r>
              <a:rPr lang="en-US" dirty="0" smtClean="0"/>
              <a:t> and NO</a:t>
            </a:r>
            <a:r>
              <a:rPr lang="en-US" baseline="-25000" dirty="0" smtClean="0"/>
              <a:t>3</a:t>
            </a:r>
          </a:p>
          <a:p>
            <a:pPr>
              <a:defRPr/>
            </a:pPr>
            <a:r>
              <a:rPr lang="en-US" dirty="0" smtClean="0"/>
              <a:t>Initial [SO</a:t>
            </a:r>
            <a:r>
              <a:rPr lang="en-US" baseline="-25000" dirty="0" smtClean="0"/>
              <a:t>4</a:t>
            </a:r>
            <a:r>
              <a:rPr lang="en-US" dirty="0" smtClean="0"/>
              <a:t>] = 100-120 mg/L</a:t>
            </a:r>
          </a:p>
          <a:p>
            <a:pPr>
              <a:defRPr/>
            </a:pPr>
            <a:r>
              <a:rPr lang="en-US" dirty="0" smtClean="0"/>
              <a:t>Final [SO</a:t>
            </a:r>
            <a:r>
              <a:rPr lang="en-US" baseline="-25000" dirty="0" smtClean="0"/>
              <a:t>4</a:t>
            </a:r>
            <a:r>
              <a:rPr lang="en-US" dirty="0" smtClean="0"/>
              <a:t>] as low as 20 mg/L</a:t>
            </a:r>
          </a:p>
          <a:p>
            <a:pPr>
              <a:defRPr/>
            </a:pPr>
            <a:r>
              <a:rPr lang="en-US" dirty="0" smtClean="0"/>
              <a:t>Methanol and phosphate feed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0618262-7946-4F88-9009-1B79D471453A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Sulfate Treatment: Kinross </a:t>
            </a:r>
            <a:r>
              <a:rPr lang="en-US" sz="4000" dirty="0" err="1" smtClean="0"/>
              <a:t>Underdrain</a:t>
            </a:r>
            <a:endParaRPr lang="en-US" sz="4000" dirty="0"/>
          </a:p>
        </p:txBody>
      </p:sp>
      <p:pic>
        <p:nvPicPr>
          <p:cNvPr id="30726" name="Picture 8" descr="12-12-05bugtank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4958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1E60E6A-DD03-4F1B-97B5-86346C5DFC0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14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i="1" dirty="0" smtClean="0">
                <a:solidFill>
                  <a:schemeClr val="tx1"/>
                </a:solidFill>
                <a:effectLst/>
              </a:rPr>
              <a:t>Typical Contaminants of Concern in Mining Waters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dirty="0" smtClean="0">
                <a:solidFill>
                  <a:srgbClr val="FFFFCC"/>
                </a:solidFill>
                <a:effectLst/>
              </a:rPr>
              <a:t>Suspended metals</a:t>
            </a:r>
          </a:p>
          <a:p>
            <a:pPr eaLnBrk="1" hangingPunct="1">
              <a:defRPr/>
            </a:pPr>
            <a:r>
              <a:rPr lang="en-US" sz="3500" dirty="0" smtClean="0">
                <a:solidFill>
                  <a:srgbClr val="FFFFCC"/>
                </a:solidFill>
                <a:effectLst/>
              </a:rPr>
              <a:t>Dissolved metals</a:t>
            </a:r>
          </a:p>
          <a:p>
            <a:pPr eaLnBrk="1" hangingPunct="1">
              <a:defRPr/>
            </a:pPr>
            <a:r>
              <a:rPr lang="en-US" sz="3500" dirty="0" smtClean="0">
                <a:solidFill>
                  <a:srgbClr val="FFFFCC"/>
                </a:solidFill>
                <a:effectLst/>
              </a:rPr>
              <a:t>Arsenic</a:t>
            </a:r>
          </a:p>
          <a:p>
            <a:pPr eaLnBrk="1" hangingPunct="1">
              <a:defRPr/>
            </a:pPr>
            <a:r>
              <a:rPr lang="en-US" sz="3500" dirty="0" smtClean="0">
                <a:solidFill>
                  <a:srgbClr val="FFFFCC"/>
                </a:solidFill>
                <a:effectLst/>
              </a:rPr>
              <a:t>Antimony</a:t>
            </a:r>
          </a:p>
          <a:p>
            <a:pPr eaLnBrk="1" hangingPunct="1">
              <a:defRPr/>
            </a:pPr>
            <a:r>
              <a:rPr lang="en-US" sz="3500" dirty="0" smtClean="0">
                <a:solidFill>
                  <a:srgbClr val="FFFFCC"/>
                </a:solidFill>
                <a:effectLst/>
              </a:rPr>
              <a:t>Nitrate</a:t>
            </a:r>
          </a:p>
          <a:p>
            <a:pPr eaLnBrk="1" hangingPunct="1">
              <a:defRPr/>
            </a:pPr>
            <a:r>
              <a:rPr lang="en-US" sz="3500" dirty="0" smtClean="0">
                <a:solidFill>
                  <a:srgbClr val="FFFFCC"/>
                </a:solidFill>
                <a:effectLst/>
              </a:rPr>
              <a:t>Ammonia</a:t>
            </a:r>
          </a:p>
          <a:p>
            <a:pPr eaLnBrk="1" hangingPunct="1">
              <a:defRPr/>
            </a:pPr>
            <a:r>
              <a:rPr lang="en-US" sz="3500" dirty="0" smtClean="0">
                <a:solidFill>
                  <a:srgbClr val="FFFFCC"/>
                </a:solidFill>
                <a:effectLst/>
              </a:rPr>
              <a:t>Sulfate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5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1945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/>
          <a:lstStyle/>
          <a:p>
            <a:pPr>
              <a:defRPr/>
            </a:pPr>
            <a:r>
              <a:rPr lang="en-US" i="1" dirty="0" smtClean="0"/>
              <a:t>In situ </a:t>
            </a:r>
            <a:r>
              <a:rPr lang="en-US" dirty="0" smtClean="0"/>
              <a:t>system (10 </a:t>
            </a:r>
            <a:r>
              <a:rPr lang="en-US" dirty="0" err="1" smtClean="0"/>
              <a:t>gpm</a:t>
            </a:r>
            <a:r>
              <a:rPr lang="en-US" dirty="0" smtClean="0"/>
              <a:t>) for pit lake in Northern Minnesota</a:t>
            </a:r>
          </a:p>
          <a:p>
            <a:pPr>
              <a:defRPr/>
            </a:pPr>
            <a:r>
              <a:rPr lang="en-US" dirty="0" smtClean="0"/>
              <a:t>Uses plastic media for </a:t>
            </a:r>
            <a:r>
              <a:rPr lang="en-US" dirty="0" err="1" smtClean="0"/>
              <a:t>biofilm</a:t>
            </a:r>
            <a:r>
              <a:rPr lang="en-US" dirty="0" smtClean="0"/>
              <a:t> growth</a:t>
            </a:r>
          </a:p>
          <a:p>
            <a:pPr>
              <a:defRPr/>
            </a:pPr>
            <a:r>
              <a:rPr lang="en-US" dirty="0" smtClean="0"/>
              <a:t>1200 mg/L SO</a:t>
            </a:r>
            <a:r>
              <a:rPr lang="en-US" baseline="-25000" dirty="0" smtClean="0"/>
              <a:t>4</a:t>
            </a:r>
          </a:p>
          <a:p>
            <a:pPr>
              <a:defRPr/>
            </a:pPr>
            <a:r>
              <a:rPr lang="en-US" dirty="0" smtClean="0"/>
              <a:t>Treatment goal is &lt; 10 mg/L</a:t>
            </a:r>
          </a:p>
          <a:p>
            <a:pPr>
              <a:defRPr/>
            </a:pPr>
            <a:r>
              <a:rPr lang="en-US" dirty="0" smtClean="0"/>
              <a:t>Achieving 100-200 mg/L so far</a:t>
            </a:r>
          </a:p>
          <a:p>
            <a:pPr>
              <a:defRPr/>
            </a:pPr>
            <a:r>
              <a:rPr lang="en-US" dirty="0" smtClean="0"/>
              <a:t>Ethanol, nitrate and phosphate feed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B807D6E-217F-46E8-B94B-3C590DCBB23B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Sulfate Treatment:  </a:t>
            </a:r>
            <a:r>
              <a:rPr lang="en-US" sz="4000" dirty="0" err="1" smtClean="0"/>
              <a:t>PolyMet</a:t>
            </a:r>
            <a:r>
              <a:rPr lang="en-US" sz="4000" dirty="0" smtClean="0"/>
              <a:t> Mining</a:t>
            </a:r>
            <a:endParaRPr lang="en-US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833E144-CAF3-4034-81E4-303E1CC0584B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277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pPr eaLnBrk="1" hangingPunct="1"/>
            <a:r>
              <a:rPr lang="en-US" sz="4500" dirty="0" smtClean="0">
                <a:solidFill>
                  <a:schemeClr val="tx1"/>
                </a:solidFill>
                <a:effectLst/>
              </a:rPr>
              <a:t>Recommendations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0772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Arsenic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Iron addition/filtration, Ti adsorption, iron adsorption or IX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Nitrate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err="1" smtClean="0"/>
              <a:t>Denitrification</a:t>
            </a:r>
            <a:r>
              <a:rPr lang="en-US" dirty="0" smtClean="0"/>
              <a:t> (attached growth) in almost all cases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Sulfate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Biological (attached growth) or NF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Dissolved metals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Hydroxide ppt. or sulfide ppt. or IX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Ammonia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Nitrification, </a:t>
            </a:r>
            <a:r>
              <a:rPr lang="en-US" dirty="0" err="1" smtClean="0"/>
              <a:t>zeolites</a:t>
            </a:r>
            <a:r>
              <a:rPr lang="en-US" dirty="0" smtClean="0"/>
              <a:t> or breakpoint chlorination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4505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BFE2EAE-5F8F-4C12-9DCD-9CC354454F58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379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pPr eaLnBrk="1" hangingPunct="1"/>
            <a:r>
              <a:rPr lang="en-US" sz="4500" dirty="0" smtClean="0">
                <a:solidFill>
                  <a:schemeClr val="tx1"/>
                </a:solidFill>
                <a:effectLst/>
              </a:rPr>
              <a:t>For More Information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0772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On Apex Website: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Technology reviews for nitrate, arsenic, sulfate removal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Natural </a:t>
            </a:r>
            <a:r>
              <a:rPr lang="en-US" dirty="0" err="1" smtClean="0"/>
              <a:t>zeolites</a:t>
            </a:r>
            <a:r>
              <a:rPr lang="en-US" dirty="0" smtClean="0"/>
              <a:t>:  thallium, ammonia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Floating islands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i="1" dirty="0" smtClean="0"/>
              <a:t>In situ </a:t>
            </a:r>
            <a:r>
              <a:rPr lang="en-US" dirty="0" smtClean="0"/>
              <a:t>treatment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Summary of Treatment Technologies for Mining-Influenced Water (EPA, 2014)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4505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A973EA1-3967-4AB8-86D8-9CE4DC9EE780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Questions?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48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/>
              <a:t>Mark Reinsel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>
                <a:hlinkClick r:id="rId2"/>
              </a:rPr>
              <a:t>mark@apexengineering.us</a:t>
            </a:r>
            <a:endParaRPr lang="en-US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/>
              <a:t>406-459-2776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>
                <a:hlinkClick r:id="rId3"/>
              </a:rPr>
              <a:t>http://apexengineering.us</a:t>
            </a:r>
            <a:endParaRPr lang="en-US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/>
              <a:t>Gideon Sarpong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/>
              <a:t>775-299-9628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>
                <a:hlinkClick r:id="rId4"/>
              </a:rPr>
              <a:t>maxi@mailpuppy.com</a:t>
            </a:r>
            <a:r>
              <a:rPr lang="en-US" dirty="0" smtClean="0"/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5E9B00F-FDF8-4FF6-B6F2-B0CAEA14CBB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172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228600" y="76200"/>
            <a:ext cx="8763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effectLst/>
              </a:rPr>
              <a:t>Selecting a Treatment Process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8153400" cy="3810000"/>
          </a:xfrm>
        </p:spPr>
        <p:txBody>
          <a:bodyPr/>
          <a:lstStyle/>
          <a:p>
            <a:pPr marL="533400" indent="-533400" eaLnBrk="1" hangingPunct="1"/>
            <a:r>
              <a:rPr lang="en-US" sz="3500" dirty="0" smtClean="0">
                <a:solidFill>
                  <a:srgbClr val="FFFFCC"/>
                </a:solidFill>
                <a:effectLst/>
              </a:rPr>
              <a:t>Explore/confirm design criteria</a:t>
            </a:r>
          </a:p>
          <a:p>
            <a:pPr marL="533400" indent="-533400" eaLnBrk="1" hangingPunct="1"/>
            <a:r>
              <a:rPr lang="en-US" sz="3500" dirty="0" smtClean="0">
                <a:solidFill>
                  <a:srgbClr val="FFFFCC"/>
                </a:solidFill>
                <a:effectLst/>
              </a:rPr>
              <a:t>Review potential treatment technologies</a:t>
            </a:r>
          </a:p>
          <a:p>
            <a:pPr marL="533400" indent="-533400" eaLnBrk="1" hangingPunct="1"/>
            <a:r>
              <a:rPr lang="en-US" sz="3500" dirty="0" smtClean="0">
                <a:solidFill>
                  <a:srgbClr val="FFFFCC"/>
                </a:solidFill>
                <a:effectLst/>
              </a:rPr>
              <a:t>Perform bench and/or pilot tests</a:t>
            </a:r>
          </a:p>
          <a:p>
            <a:pPr marL="533400" indent="-533400" eaLnBrk="1" hangingPunct="1"/>
            <a:r>
              <a:rPr lang="en-US" sz="3500" dirty="0" smtClean="0">
                <a:solidFill>
                  <a:srgbClr val="FFFFCC"/>
                </a:solidFill>
                <a:effectLst/>
              </a:rPr>
              <a:t>Develop process flow diagram</a:t>
            </a:r>
          </a:p>
          <a:p>
            <a:pPr marL="533400" indent="-533400" eaLnBrk="1" hangingPunct="1"/>
            <a:r>
              <a:rPr lang="en-US" sz="3500" dirty="0" smtClean="0">
                <a:solidFill>
                  <a:srgbClr val="FFFFCC"/>
                </a:solidFill>
                <a:effectLst/>
              </a:rPr>
              <a:t>Develop budgetary capital and operating costs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1F922C-580C-4E9B-9171-4CAA5AA40DB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819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  <a:effectLst/>
              </a:rPr>
              <a:t>Design Criteria</a:t>
            </a:r>
            <a:r>
              <a:rPr lang="en-US" sz="3200" b="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3200" b="0" dirty="0" smtClean="0">
                <a:solidFill>
                  <a:schemeClr val="tx1"/>
                </a:solidFill>
                <a:effectLst/>
              </a:rPr>
            </a:br>
            <a:endParaRPr lang="en-US" sz="32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906963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3500" dirty="0" smtClean="0">
                <a:solidFill>
                  <a:srgbClr val="FFFFCC"/>
                </a:solidFill>
                <a:effectLst/>
              </a:rPr>
              <a:t>Flow</a:t>
            </a:r>
          </a:p>
          <a:p>
            <a:pPr marL="914400" lvl="1" indent="-514350" eaLnBrk="1" hangingPunct="1">
              <a:defRPr/>
            </a:pPr>
            <a:r>
              <a:rPr lang="en-US" sz="3100" dirty="0" smtClean="0">
                <a:solidFill>
                  <a:srgbClr val="FFFFCC"/>
                </a:solidFill>
                <a:effectLst/>
              </a:rPr>
              <a:t>Maximum (design capacity)</a:t>
            </a:r>
          </a:p>
          <a:p>
            <a:pPr marL="914400" lvl="1" indent="-514350" eaLnBrk="1" hangingPunct="1">
              <a:defRPr/>
            </a:pPr>
            <a:r>
              <a:rPr lang="en-US" sz="3100" dirty="0" smtClean="0">
                <a:solidFill>
                  <a:srgbClr val="FFFFCC"/>
                </a:solidFill>
                <a:effectLst/>
              </a:rPr>
              <a:t>Average (for determining operating costs)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3500" dirty="0" smtClean="0">
                <a:solidFill>
                  <a:srgbClr val="FFFFCC"/>
                </a:solidFill>
                <a:effectLst/>
              </a:rPr>
              <a:t>Influent concentrations</a:t>
            </a:r>
          </a:p>
          <a:p>
            <a:pPr marL="914400" lvl="1" indent="-514350" eaLnBrk="1" hangingPunct="1">
              <a:defRPr/>
            </a:pPr>
            <a:r>
              <a:rPr lang="en-US" sz="3100" dirty="0" smtClean="0">
                <a:solidFill>
                  <a:srgbClr val="FFFFCC"/>
                </a:solidFill>
                <a:effectLst/>
              </a:rPr>
              <a:t>Are they already known?</a:t>
            </a:r>
          </a:p>
          <a:p>
            <a:pPr marL="914400" lvl="1" indent="-514350" eaLnBrk="1" hangingPunct="1">
              <a:defRPr/>
            </a:pPr>
            <a:r>
              <a:rPr lang="en-US" sz="3100" dirty="0" smtClean="0">
                <a:solidFill>
                  <a:srgbClr val="FFFFCC"/>
                </a:solidFill>
                <a:effectLst/>
              </a:rPr>
              <a:t>How well can they be estimated/modeled?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3500" dirty="0" smtClean="0">
                <a:solidFill>
                  <a:srgbClr val="FFFFCC"/>
                </a:solidFill>
                <a:effectLst/>
              </a:rPr>
              <a:t>Effluent concentrations</a:t>
            </a:r>
          </a:p>
          <a:p>
            <a:pPr marL="914400" lvl="1" indent="-514350" eaLnBrk="1" hangingPunct="1">
              <a:defRPr/>
            </a:pPr>
            <a:r>
              <a:rPr lang="en-US" sz="3100" dirty="0" smtClean="0">
                <a:solidFill>
                  <a:srgbClr val="FFFFCC"/>
                </a:solidFill>
                <a:effectLst/>
              </a:rPr>
              <a:t>Are permit limits already established?</a:t>
            </a:r>
          </a:p>
          <a:p>
            <a:pPr marL="914400" lvl="1" indent="-514350" eaLnBrk="1" hangingPunct="1">
              <a:defRPr/>
            </a:pPr>
            <a:r>
              <a:rPr lang="en-US" sz="3100" dirty="0" smtClean="0">
                <a:solidFill>
                  <a:srgbClr val="FFFFCC"/>
                </a:solidFill>
                <a:effectLst/>
              </a:rPr>
              <a:t>If not, can they be estimated?</a:t>
            </a:r>
          </a:p>
          <a:p>
            <a:pPr eaLnBrk="1" hangingPunct="1">
              <a:defRPr/>
            </a:pPr>
            <a:endParaRPr lang="en-US" sz="35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184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</a:rPr>
              <a:t>Overview of Treatment Technologies</a:t>
            </a:r>
            <a:r>
              <a:rPr lang="en-US" dirty="0" smtClean="0">
                <a:solidFill>
                  <a:schemeClr val="tx1"/>
                </a:solidFill>
                <a:effectLst/>
              </a:rPr>
              <a:t/>
            </a:r>
            <a:br>
              <a:rPr lang="en-US" dirty="0" smtClean="0">
                <a:solidFill>
                  <a:schemeClr val="tx1"/>
                </a:solidFill>
                <a:effectLst/>
              </a:rPr>
            </a:b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3500" dirty="0" smtClean="0">
              <a:solidFill>
                <a:srgbClr val="FFFFCC"/>
              </a:solidFill>
              <a:effectLst/>
            </a:endParaRPr>
          </a:p>
          <a:p>
            <a:pPr eaLnBrk="1" hangingPunct="1">
              <a:defRPr/>
            </a:pPr>
            <a:r>
              <a:rPr lang="en-US" sz="3500" dirty="0" smtClean="0">
                <a:solidFill>
                  <a:srgbClr val="FFFFCC"/>
                </a:solidFill>
                <a:effectLst/>
              </a:rPr>
              <a:t>Physical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500" dirty="0" smtClean="0">
              <a:solidFill>
                <a:srgbClr val="FFFFCC"/>
              </a:solidFill>
              <a:effectLst/>
            </a:endParaRPr>
          </a:p>
          <a:p>
            <a:pPr eaLnBrk="1" hangingPunct="1">
              <a:defRPr/>
            </a:pPr>
            <a:r>
              <a:rPr lang="en-US" sz="3500" dirty="0" smtClean="0">
                <a:solidFill>
                  <a:srgbClr val="FFFFCC"/>
                </a:solidFill>
                <a:effectLst/>
              </a:rPr>
              <a:t>Chemical</a:t>
            </a:r>
          </a:p>
          <a:p>
            <a:pPr lvl="1" eaLnBrk="1" hangingPunct="1">
              <a:defRPr/>
            </a:pPr>
            <a:endParaRPr lang="en-US" sz="3500" dirty="0" smtClean="0">
              <a:solidFill>
                <a:srgbClr val="FFFFCC"/>
              </a:solidFill>
              <a:effectLst/>
            </a:endParaRPr>
          </a:p>
          <a:p>
            <a:pPr eaLnBrk="1" hangingPunct="1">
              <a:defRPr/>
            </a:pPr>
            <a:r>
              <a:rPr lang="en-US" sz="3500" dirty="0" smtClean="0">
                <a:solidFill>
                  <a:srgbClr val="FFFFCC"/>
                </a:solidFill>
                <a:effectLst/>
              </a:rPr>
              <a:t>Biological</a:t>
            </a:r>
            <a:endParaRPr lang="en-US" dirty="0"/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701CD82-6C2C-4C9C-931B-50760D421577}" type="slidenum">
              <a:rPr lang="en-US" smtClean="0"/>
              <a:pPr/>
              <a:t>6</a:t>
            </a:fld>
            <a:endParaRPr lang="en-US" smtClean="0"/>
          </a:p>
        </p:txBody>
      </p:sp>
      <p:cxnSp>
        <p:nvCxnSpPr>
          <p:cNvPr id="9222" name="Elbow Connector 6"/>
          <p:cNvCxnSpPr>
            <a:cxnSpLocks noChangeShapeType="1"/>
          </p:cNvCxnSpPr>
          <p:nvPr/>
        </p:nvCxnSpPr>
        <p:spPr bwMode="auto">
          <a:xfrm flipV="1">
            <a:off x="2438400" y="2057400"/>
            <a:ext cx="762000" cy="4572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23" name="Straight Arrow Connector 8"/>
          <p:cNvCxnSpPr>
            <a:cxnSpLocks noChangeShapeType="1"/>
          </p:cNvCxnSpPr>
          <p:nvPr/>
        </p:nvCxnSpPr>
        <p:spPr bwMode="auto">
          <a:xfrm>
            <a:off x="2819400" y="2514600"/>
            <a:ext cx="3810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24" name="Elbow Connector 11"/>
          <p:cNvCxnSpPr>
            <a:cxnSpLocks noChangeShapeType="1"/>
          </p:cNvCxnSpPr>
          <p:nvPr/>
        </p:nvCxnSpPr>
        <p:spPr bwMode="auto">
          <a:xfrm>
            <a:off x="2438400" y="2514600"/>
            <a:ext cx="762000" cy="5334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25" name="Elbow Connector 24"/>
          <p:cNvCxnSpPr>
            <a:cxnSpLocks noChangeShapeType="1"/>
          </p:cNvCxnSpPr>
          <p:nvPr/>
        </p:nvCxnSpPr>
        <p:spPr bwMode="auto">
          <a:xfrm flipV="1">
            <a:off x="2590800" y="3429000"/>
            <a:ext cx="762000" cy="4572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26" name="Straight Arrow Connector 25"/>
          <p:cNvCxnSpPr>
            <a:cxnSpLocks noChangeShapeType="1"/>
          </p:cNvCxnSpPr>
          <p:nvPr/>
        </p:nvCxnSpPr>
        <p:spPr bwMode="auto">
          <a:xfrm>
            <a:off x="2971800" y="3886200"/>
            <a:ext cx="3810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27" name="Elbow Connector 26"/>
          <p:cNvCxnSpPr>
            <a:cxnSpLocks noChangeShapeType="1"/>
          </p:cNvCxnSpPr>
          <p:nvPr/>
        </p:nvCxnSpPr>
        <p:spPr bwMode="auto">
          <a:xfrm>
            <a:off x="2590800" y="3886200"/>
            <a:ext cx="762000" cy="5334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28" name="Elbow Connector 27"/>
          <p:cNvCxnSpPr>
            <a:cxnSpLocks noChangeShapeType="1"/>
          </p:cNvCxnSpPr>
          <p:nvPr/>
        </p:nvCxnSpPr>
        <p:spPr bwMode="auto">
          <a:xfrm flipV="1">
            <a:off x="2743200" y="4724400"/>
            <a:ext cx="762000" cy="4572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29" name="Straight Arrow Connector 28"/>
          <p:cNvCxnSpPr>
            <a:cxnSpLocks noChangeShapeType="1"/>
          </p:cNvCxnSpPr>
          <p:nvPr/>
        </p:nvCxnSpPr>
        <p:spPr bwMode="auto">
          <a:xfrm>
            <a:off x="3124200" y="5181600"/>
            <a:ext cx="3810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30" name="Elbow Connector 29"/>
          <p:cNvCxnSpPr>
            <a:cxnSpLocks noChangeShapeType="1"/>
          </p:cNvCxnSpPr>
          <p:nvPr/>
        </p:nvCxnSpPr>
        <p:spPr bwMode="auto">
          <a:xfrm>
            <a:off x="2743200" y="5181600"/>
            <a:ext cx="762000" cy="5334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231" name="TextBox 30"/>
          <p:cNvSpPr txBox="1">
            <a:spLocks noChangeArrowheads="1"/>
          </p:cNvSpPr>
          <p:nvPr/>
        </p:nvSpPr>
        <p:spPr bwMode="auto">
          <a:xfrm>
            <a:off x="3276600" y="1905000"/>
            <a:ext cx="2819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Clarification</a:t>
            </a:r>
          </a:p>
        </p:txBody>
      </p:sp>
      <p:sp>
        <p:nvSpPr>
          <p:cNvPr id="9232" name="TextBox 35"/>
          <p:cNvSpPr txBox="1">
            <a:spLocks noChangeArrowheads="1"/>
          </p:cNvSpPr>
          <p:nvPr/>
        </p:nvSpPr>
        <p:spPr bwMode="auto">
          <a:xfrm>
            <a:off x="3276600" y="2373313"/>
            <a:ext cx="2819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Filtration</a:t>
            </a:r>
          </a:p>
        </p:txBody>
      </p:sp>
      <p:sp>
        <p:nvSpPr>
          <p:cNvPr id="9233" name="TextBox 36"/>
          <p:cNvSpPr txBox="1">
            <a:spLocks noChangeArrowheads="1"/>
          </p:cNvSpPr>
          <p:nvPr/>
        </p:nvSpPr>
        <p:spPr bwMode="auto">
          <a:xfrm>
            <a:off x="3276600" y="2819400"/>
            <a:ext cx="2819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Membranes</a:t>
            </a:r>
          </a:p>
        </p:txBody>
      </p:sp>
      <p:sp>
        <p:nvSpPr>
          <p:cNvPr id="9234" name="TextBox 37"/>
          <p:cNvSpPr txBox="1">
            <a:spLocks noChangeArrowheads="1"/>
          </p:cNvSpPr>
          <p:nvPr/>
        </p:nvSpPr>
        <p:spPr bwMode="auto">
          <a:xfrm>
            <a:off x="3429000" y="3276600"/>
            <a:ext cx="3657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Precipitation (hydroxide, sulfide)</a:t>
            </a:r>
          </a:p>
        </p:txBody>
      </p:sp>
      <p:sp>
        <p:nvSpPr>
          <p:cNvPr id="9235" name="TextBox 38"/>
          <p:cNvSpPr txBox="1">
            <a:spLocks noChangeArrowheads="1"/>
          </p:cNvSpPr>
          <p:nvPr/>
        </p:nvSpPr>
        <p:spPr bwMode="auto">
          <a:xfrm>
            <a:off x="3429000" y="3733800"/>
            <a:ext cx="2819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Oxidation/reduction</a:t>
            </a:r>
          </a:p>
        </p:txBody>
      </p:sp>
      <p:sp>
        <p:nvSpPr>
          <p:cNvPr id="9236" name="TextBox 39"/>
          <p:cNvSpPr txBox="1">
            <a:spLocks noChangeArrowheads="1"/>
          </p:cNvSpPr>
          <p:nvPr/>
        </p:nvSpPr>
        <p:spPr bwMode="auto">
          <a:xfrm>
            <a:off x="3429000" y="4202113"/>
            <a:ext cx="419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Ion exchange (IX) and natural zeolites</a:t>
            </a:r>
          </a:p>
        </p:txBody>
      </p:sp>
      <p:sp>
        <p:nvSpPr>
          <p:cNvPr id="9237" name="TextBox 40"/>
          <p:cNvSpPr txBox="1">
            <a:spLocks noChangeArrowheads="1"/>
          </p:cNvSpPr>
          <p:nvPr/>
        </p:nvSpPr>
        <p:spPr bwMode="auto">
          <a:xfrm>
            <a:off x="3581400" y="4583113"/>
            <a:ext cx="2819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Attached growth</a:t>
            </a:r>
          </a:p>
        </p:txBody>
      </p:sp>
      <p:sp>
        <p:nvSpPr>
          <p:cNvPr id="9238" name="TextBox 41"/>
          <p:cNvSpPr txBox="1">
            <a:spLocks noChangeArrowheads="1"/>
          </p:cNvSpPr>
          <p:nvPr/>
        </p:nvSpPr>
        <p:spPr bwMode="auto">
          <a:xfrm>
            <a:off x="3581400" y="5040313"/>
            <a:ext cx="2819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Suspended growth</a:t>
            </a:r>
          </a:p>
        </p:txBody>
      </p:sp>
      <p:sp>
        <p:nvSpPr>
          <p:cNvPr id="9239" name="TextBox 42"/>
          <p:cNvSpPr txBox="1">
            <a:spLocks noChangeArrowheads="1"/>
          </p:cNvSpPr>
          <p:nvPr/>
        </p:nvSpPr>
        <p:spPr bwMode="auto">
          <a:xfrm>
            <a:off x="3581400" y="5497513"/>
            <a:ext cx="2819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Membrane bioreactor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231" grpId="0"/>
      <p:bldP spid="9232" grpId="0"/>
      <p:bldP spid="9233" grpId="0"/>
      <p:bldP spid="9234" grpId="0"/>
      <p:bldP spid="9235" grpId="0"/>
      <p:bldP spid="9236" grpId="0"/>
      <p:bldP spid="9237" grpId="0"/>
      <p:bldP spid="9238" grpId="0"/>
      <p:bldP spid="92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219200" y="6019800"/>
            <a:ext cx="2286000" cy="38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Clarifier at Kensington Mine</a:t>
            </a:r>
            <a:endParaRPr 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CA5FCB4-3C06-43ED-9A51-00F20DAF45A8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10245" name="Picture 5" descr="Site visit 091008 010--clarifi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600"/>
            <a:ext cx="3810000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Placeholder 8" descr="PA080002--centerwell floc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17" r="117"/>
          <a:stretch>
            <a:fillRect/>
          </a:stretch>
        </p:blipFill>
        <p:spPr>
          <a:xfrm>
            <a:off x="4495800" y="2133600"/>
            <a:ext cx="4191000" cy="3894138"/>
          </a:xfrm>
        </p:spPr>
      </p:pic>
      <p:sp>
        <p:nvSpPr>
          <p:cNvPr id="10" name="Text Placeholder 7"/>
          <p:cNvSpPr txBox="1">
            <a:spLocks/>
          </p:cNvSpPr>
          <p:nvPr/>
        </p:nvSpPr>
        <p:spPr bwMode="auto">
          <a:xfrm>
            <a:off x="4495800" y="6019800"/>
            <a:ext cx="4456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Clarifier </a:t>
            </a:r>
            <a:r>
              <a:rPr lang="en-US" sz="1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</a:t>
            </a:r>
            <a:r>
              <a:rPr lang="en-US" sz="14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enterwell</a:t>
            </a:r>
            <a:r>
              <a:rPr lang="en-US" sz="1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at Central Treatment Plant (Kellogg, ID)</a:t>
            </a:r>
          </a:p>
        </p:txBody>
      </p:sp>
      <p:sp>
        <p:nvSpPr>
          <p:cNvPr id="1024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chemeClr val="tx1"/>
                </a:solidFill>
                <a:effectLst/>
              </a:rPr>
              <a:t>Clarification (Physical)</a:t>
            </a:r>
            <a:endParaRPr lang="en-US" sz="3500" i="1" dirty="0" smtClean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  <p:bldP spid="102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</a:rPr>
              <a:t>Multimedia Filtration (Physical)</a:t>
            </a:r>
            <a:endParaRPr lang="en-US" sz="3500" dirty="0" smtClean="0"/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5345113" y="1874838"/>
            <a:ext cx="1657350" cy="914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Oval 4" descr="Large confetti"/>
          <p:cNvSpPr>
            <a:spLocks noChangeArrowheads="1"/>
          </p:cNvSpPr>
          <p:nvPr/>
        </p:nvSpPr>
        <p:spPr bwMode="auto">
          <a:xfrm>
            <a:off x="5345113" y="4618038"/>
            <a:ext cx="1657350" cy="914400"/>
          </a:xfrm>
          <a:prstGeom prst="ellipse">
            <a:avLst/>
          </a:prstGeom>
          <a:pattFill prst="lgConfetti">
            <a:fgClr>
              <a:schemeClr val="tx1"/>
            </a:fgClr>
            <a:bgClr>
              <a:srgbClr val="E5405D"/>
            </a:bgClr>
          </a:patt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Rectangle 6" descr="Narrow horizontal"/>
          <p:cNvSpPr>
            <a:spLocks noChangeArrowheads="1"/>
          </p:cNvSpPr>
          <p:nvPr/>
        </p:nvSpPr>
        <p:spPr bwMode="auto">
          <a:xfrm>
            <a:off x="5345113" y="2408238"/>
            <a:ext cx="1657350" cy="914400"/>
          </a:xfrm>
          <a:prstGeom prst="rect">
            <a:avLst/>
          </a:prstGeom>
          <a:pattFill prst="narHorz">
            <a:fgClr>
              <a:schemeClr val="tx1"/>
            </a:fgClr>
            <a:bgClr>
              <a:srgbClr val="474747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Rectangle 7" descr="Wide downward diagonal"/>
          <p:cNvSpPr>
            <a:spLocks noChangeArrowheads="1"/>
          </p:cNvSpPr>
          <p:nvPr/>
        </p:nvSpPr>
        <p:spPr bwMode="auto">
          <a:xfrm>
            <a:off x="5345113" y="3475038"/>
            <a:ext cx="1657350" cy="782637"/>
          </a:xfrm>
          <a:prstGeom prst="rect">
            <a:avLst/>
          </a:prstGeom>
          <a:pattFill prst="wdDnDiag">
            <a:fgClr>
              <a:schemeClr val="tx1"/>
            </a:fgClr>
            <a:bgClr>
              <a:srgbClr val="714400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Rectangle 8" descr="Dark vertical"/>
          <p:cNvSpPr>
            <a:spLocks noChangeArrowheads="1"/>
          </p:cNvSpPr>
          <p:nvPr/>
        </p:nvSpPr>
        <p:spPr bwMode="auto">
          <a:xfrm>
            <a:off x="5345113" y="4389438"/>
            <a:ext cx="1657350" cy="715962"/>
          </a:xfrm>
          <a:prstGeom prst="rect">
            <a:avLst/>
          </a:prstGeom>
          <a:pattFill prst="dkVert">
            <a:fgClr>
              <a:schemeClr val="tx1"/>
            </a:fgClr>
            <a:bgClr>
              <a:srgbClr val="037C03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7078663" y="2667000"/>
            <a:ext cx="17605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No. 1 Anthracite Coal</a:t>
            </a:r>
          </a:p>
        </p:txBody>
      </p:sp>
      <p:sp>
        <p:nvSpPr>
          <p:cNvPr id="11273" name="Rectangle 10"/>
          <p:cNvSpPr>
            <a:spLocks noChangeArrowheads="1"/>
          </p:cNvSpPr>
          <p:nvPr/>
        </p:nvSpPr>
        <p:spPr bwMode="auto">
          <a:xfrm>
            <a:off x="7154863" y="3657600"/>
            <a:ext cx="9255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Flint Sand</a:t>
            </a:r>
          </a:p>
        </p:txBody>
      </p:sp>
      <p:sp>
        <p:nvSpPr>
          <p:cNvPr id="11274" name="Rectangle 11"/>
          <p:cNvSpPr>
            <a:spLocks noChangeArrowheads="1"/>
          </p:cNvSpPr>
          <p:nvPr/>
        </p:nvSpPr>
        <p:spPr bwMode="auto">
          <a:xfrm>
            <a:off x="7154863" y="4572000"/>
            <a:ext cx="10366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Fine Garnet</a:t>
            </a:r>
          </a:p>
        </p:txBody>
      </p:sp>
      <p:sp>
        <p:nvSpPr>
          <p:cNvPr id="11275" name="Rectangle 12"/>
          <p:cNvSpPr>
            <a:spLocks noChangeArrowheads="1"/>
          </p:cNvSpPr>
          <p:nvPr/>
        </p:nvSpPr>
        <p:spPr bwMode="auto">
          <a:xfrm>
            <a:off x="7002463" y="5105400"/>
            <a:ext cx="12842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Support Gravel</a:t>
            </a:r>
          </a:p>
        </p:txBody>
      </p:sp>
      <p:sp>
        <p:nvSpPr>
          <p:cNvPr id="11277" name="Slide Number Placeholder 1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F9AF078-E9A4-4E36-8D7D-3D798DCB908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5" name="Text Placeholder 7"/>
          <p:cNvSpPr txBox="1">
            <a:spLocks/>
          </p:cNvSpPr>
          <p:nvPr/>
        </p:nvSpPr>
        <p:spPr>
          <a:xfrm>
            <a:off x="228600" y="5715000"/>
            <a:ext cx="4673600" cy="3810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1000-gpm multimedia system at Lucky Friday Mine (</a:t>
            </a:r>
            <a:r>
              <a:rPr lang="en-US" sz="1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Mullan</a:t>
            </a:r>
            <a:r>
              <a:rPr lang="en-US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ID)</a:t>
            </a:r>
          </a:p>
        </p:txBody>
      </p:sp>
      <p:pic>
        <p:nvPicPr>
          <p:cNvPr id="11279" name="Picture 4" descr="Site visit 093008 023--Plant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47339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11267" grpId="0" animBg="1"/>
      <p:bldP spid="11268" grpId="0" animBg="1"/>
      <p:bldP spid="11269" grpId="0" animBg="1"/>
      <p:bldP spid="11270" grpId="0" animBg="1"/>
      <p:bldP spid="11271" grpId="0" animBg="1"/>
      <p:bldP spid="11272" grpId="0"/>
      <p:bldP spid="11273" grpId="0"/>
      <p:bldP spid="11274" grpId="0"/>
      <p:bldP spid="11275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097088" y="6019800"/>
            <a:ext cx="4913312" cy="381000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500-gpm UF system at </a:t>
            </a:r>
            <a:r>
              <a:rPr lang="en-US" sz="1800" dirty="0" err="1" smtClean="0"/>
              <a:t>Montanore</a:t>
            </a:r>
            <a:r>
              <a:rPr lang="en-US" sz="1800" dirty="0" smtClean="0"/>
              <a:t> Mine (Libby, MT)</a:t>
            </a:r>
            <a:endParaRPr lang="en-US" sz="1800" dirty="0"/>
          </a:p>
        </p:txBody>
      </p:sp>
      <p:sp>
        <p:nvSpPr>
          <p:cNvPr id="1229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1F15FD6-EA01-4FB3-AA41-35E3B1D03245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12294" name="Picture 4" descr="UF photo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7162800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en-US" sz="4000" b="1" dirty="0" err="1"/>
              <a:t>Ultrafiltration</a:t>
            </a:r>
            <a:r>
              <a:rPr lang="en-US" sz="4000" b="1" dirty="0"/>
              <a:t> (Physical)</a:t>
            </a:r>
            <a:endParaRPr lang="en-US" sz="35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theme/theme1.xml><?xml version="1.0" encoding="utf-8"?>
<a:theme xmlns:a="http://schemas.openxmlformats.org/drawingml/2006/main" name="Stream">
  <a:themeElements>
    <a:clrScheme name="Stream 6">
      <a:dk1>
        <a:srgbClr val="5E4444"/>
      </a:dk1>
      <a:lt1>
        <a:srgbClr val="F7F3F3"/>
      </a:lt1>
      <a:dk2>
        <a:srgbClr val="8A6362"/>
      </a:dk2>
      <a:lt2>
        <a:srgbClr val="D8C1BA"/>
      </a:lt2>
      <a:accent1>
        <a:srgbClr val="CC6600"/>
      </a:accent1>
      <a:accent2>
        <a:srgbClr val="C16059"/>
      </a:accent2>
      <a:accent3>
        <a:srgbClr val="C4B7B7"/>
      </a:accent3>
      <a:accent4>
        <a:srgbClr val="D3D0D0"/>
      </a:accent4>
      <a:accent5>
        <a:srgbClr val="E2B8AA"/>
      </a:accent5>
      <a:accent6>
        <a:srgbClr val="AF5650"/>
      </a:accent6>
      <a:hlink>
        <a:srgbClr val="FFCC00"/>
      </a:hlink>
      <a:folHlink>
        <a:srgbClr val="CBB557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ream 1">
    <a:dk1>
      <a:srgbClr val="000514"/>
    </a:dk1>
    <a:lt1>
      <a:srgbClr val="FFFFFF"/>
    </a:lt1>
    <a:dk2>
      <a:srgbClr val="003399"/>
    </a:dk2>
    <a:lt2>
      <a:srgbClr val="E5E5FF"/>
    </a:lt2>
    <a:accent1>
      <a:srgbClr val="0099CC"/>
    </a:accent1>
    <a:accent2>
      <a:srgbClr val="A886E0"/>
    </a:accent2>
    <a:accent3>
      <a:srgbClr val="AAAD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  <a:fontScheme name="Stream">
    <a:majorFont>
      <a:latin typeface="Garamond"/>
      <a:ea typeface=""/>
      <a:cs typeface=""/>
    </a:majorFont>
    <a:minorFont>
      <a:latin typeface="Garamon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tream 1">
    <a:dk1>
      <a:srgbClr val="000514"/>
    </a:dk1>
    <a:lt1>
      <a:srgbClr val="FFFFFF"/>
    </a:lt1>
    <a:dk2>
      <a:srgbClr val="003399"/>
    </a:dk2>
    <a:lt2>
      <a:srgbClr val="E5E5FF"/>
    </a:lt2>
    <a:accent1>
      <a:srgbClr val="0099CC"/>
    </a:accent1>
    <a:accent2>
      <a:srgbClr val="A886E0"/>
    </a:accent2>
    <a:accent3>
      <a:srgbClr val="AAAD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  <a:fontScheme name="Stream">
    <a:majorFont>
      <a:latin typeface="Garamond"/>
      <a:ea typeface=""/>
      <a:cs typeface=""/>
    </a:majorFont>
    <a:minorFont>
      <a:latin typeface="Garamon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6655</TotalTime>
  <Words>1135</Words>
  <Application>Microsoft Office PowerPoint</Application>
  <PresentationFormat>On-screen Show (4:3)</PresentationFormat>
  <Paragraphs>369</Paragraphs>
  <Slides>33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Stream</vt:lpstr>
      <vt:lpstr>Slide 1</vt:lpstr>
      <vt:lpstr>Presentation Outline</vt:lpstr>
      <vt:lpstr>Typical Contaminants of Concern in Mining Waters</vt:lpstr>
      <vt:lpstr>Selecting a Treatment Process</vt:lpstr>
      <vt:lpstr>Design Criteria </vt:lpstr>
      <vt:lpstr>Overview of Treatment Technologies </vt:lpstr>
      <vt:lpstr>Clarification (Physical)</vt:lpstr>
      <vt:lpstr>Multimedia Filtration (Physical)</vt:lpstr>
      <vt:lpstr>Slide 9</vt:lpstr>
      <vt:lpstr>Slide 10</vt:lpstr>
      <vt:lpstr>Attached Growth (Biological)</vt:lpstr>
      <vt:lpstr>Bench/Pilot Testing</vt:lpstr>
      <vt:lpstr>Bench Testing Options</vt:lpstr>
      <vt:lpstr>Common Pollutants and Recommended Treatment Technology</vt:lpstr>
      <vt:lpstr>Arsenic and Antimony</vt:lpstr>
      <vt:lpstr>Representative Water Quality</vt:lpstr>
      <vt:lpstr>Jerritt Canyon Pilot</vt:lpstr>
      <vt:lpstr>Jerritt Canyon CF Results</vt:lpstr>
      <vt:lpstr>Jerritt Canyon CF Data</vt:lpstr>
      <vt:lpstr>Jerritt Canyon Adsorption Results</vt:lpstr>
      <vt:lpstr>Jerritt Canyon RO Results</vt:lpstr>
      <vt:lpstr>Arsenic/Antimony Summary</vt:lpstr>
      <vt:lpstr>Nitrate Treatment:  Key Mine</vt:lpstr>
      <vt:lpstr>Nitrate Treatment:  Stillwater East Boulder  </vt:lpstr>
      <vt:lpstr>Nitrate Treatment:  Minera Yanacocha </vt:lpstr>
      <vt:lpstr>Nitrate Treatment:  Alpha Explosives</vt:lpstr>
      <vt:lpstr>Sulfate Treatment:  Key Mine</vt:lpstr>
      <vt:lpstr>Sulfate Treatment:  Jerritt Canyon</vt:lpstr>
      <vt:lpstr>Sulfate Treatment: Kinross Underdrain</vt:lpstr>
      <vt:lpstr>Sulfate Treatment:  PolyMet Mining</vt:lpstr>
      <vt:lpstr>Recommendations</vt:lpstr>
      <vt:lpstr>For More Information</vt:lpstr>
      <vt:lpstr>Questions?</vt:lpstr>
    </vt:vector>
  </TitlesOfParts>
  <Company>State of Montana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Biological Treatment at Kinross’ Kettle River Operations</dc:title>
  <dc:creator>Joe Hamilton</dc:creator>
  <cp:lastModifiedBy>mark@apexengineering.us</cp:lastModifiedBy>
  <cp:revision>191</cp:revision>
  <dcterms:created xsi:type="dcterms:W3CDTF">2007-11-26T23:08:06Z</dcterms:created>
  <dcterms:modified xsi:type="dcterms:W3CDTF">2015-02-21T00:51:03Z</dcterms:modified>
</cp:coreProperties>
</file>